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10"/>
    <p:sldId id="265" r:id="rId11"/>
    <p:sldId id="266" r:id="rId12"/>
    <p:sldId id="267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7" d="100"/>
          <a:sy n="87" d="100"/>
        </p:scale>
        <p:origin x="60" y="2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88533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224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841248"/>
            <a:ext cx="118872" cy="118872"/>
          </a:xfrm>
          <a:prstGeom prst="rect">
            <a:avLst/>
          </a:prstGeom>
          <a:solidFill>
            <a:srgbClr val="0F8A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68096" y="749808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F8A6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NEXUSCRM  ·  DESIGN &amp; DEVELOPMENT PATH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777240" y="2057400"/>
            <a:ext cx="10607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Approval Email Alert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822960" y="3154680"/>
            <a:ext cx="10424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CAD8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Pick an email template per lifecycle event — Salesforce-style. A Flow under the hood; no engine change.</a:t>
            </a:r>
            <a:endParaRPr lang="en-US" sz="1900" dirty="0"/>
          </a:p>
        </p:txBody>
      </p:sp>
      <p:sp>
        <p:nvSpPr>
          <p:cNvPr id="6" name="Shape 4"/>
          <p:cNvSpPr/>
          <p:nvPr/>
        </p:nvSpPr>
        <p:spPr>
          <a:xfrm>
            <a:off x="822960" y="4069080"/>
            <a:ext cx="1550822" cy="384048"/>
          </a:xfrm>
          <a:prstGeom prst="roundRect">
            <a:avLst>
              <a:gd name="adj" fmla="val 50000"/>
            </a:avLst>
          </a:prstGeom>
          <a:solidFill>
            <a:srgbClr val="1C3A5B"/>
          </a:solidFill>
          <a:ln w="12700">
            <a:solidFill>
              <a:srgbClr val="0F8A6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822960" y="4069080"/>
            <a:ext cx="155082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CAD8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per-event picker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2602382" y="4069080"/>
            <a:ext cx="2223821" cy="384048"/>
          </a:xfrm>
          <a:prstGeom prst="roundRect">
            <a:avLst>
              <a:gd name="adj" fmla="val 50000"/>
            </a:avLst>
          </a:prstGeom>
          <a:solidFill>
            <a:srgbClr val="1C3A5B"/>
          </a:solidFill>
          <a:ln w="12700">
            <a:solidFill>
              <a:srgbClr val="0F8A6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2602382" y="4069080"/>
            <a:ext cx="2223821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CAD8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74 templates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054803" y="4069080"/>
            <a:ext cx="1887322" cy="384048"/>
          </a:xfrm>
          <a:prstGeom prst="roundRect">
            <a:avLst>
              <a:gd name="adj" fmla="val 50000"/>
            </a:avLst>
          </a:prstGeom>
          <a:solidFill>
            <a:srgbClr val="1C3A5B"/>
          </a:solidFill>
          <a:ln w="12700">
            <a:solidFill>
              <a:srgbClr val="0F8A6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054803" y="4069080"/>
            <a:ext cx="188732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CAD8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L1 Flow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7170725" y="4069080"/>
            <a:ext cx="1298448" cy="384048"/>
          </a:xfrm>
          <a:prstGeom prst="roundRect">
            <a:avLst>
              <a:gd name="adj" fmla="val 50000"/>
            </a:avLst>
          </a:prstGeom>
          <a:solidFill>
            <a:srgbClr val="1C3A5B"/>
          </a:solidFill>
          <a:ln w="12700">
            <a:solidFill>
              <a:srgbClr val="0F8A6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7170725" y="4069080"/>
            <a:ext cx="12984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CAD8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L0 sugar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22960" y="603504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9AA3B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Chen Du  ·  2026-07-01  ·  design + issue #3530  ·  pingcap-inc/nexuscrm-pingcap-pack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02336"/>
            <a:ext cx="118872" cy="118872"/>
          </a:xfrm>
          <a:prstGeom prst="rect">
            <a:avLst/>
          </a:prstGeom>
          <a:solidFill>
            <a:srgbClr val="0F8A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68096" y="310896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0F8A6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PROBLEM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03504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2243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No Email Alert, and the picker is empty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AA3B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NexusCRM · Approval Email Notifications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0820095" y="643737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A3B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02 / 11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548640" y="1554480"/>
            <a:ext cx="6446520" cy="4160520"/>
          </a:xfrm>
          <a:prstGeom prst="roundRect">
            <a:avLst>
              <a:gd name="adj" fmla="val 1758"/>
            </a:avLst>
          </a:prstGeom>
          <a:solidFill>
            <a:srgbClr val="F8FAFC"/>
          </a:solidFill>
          <a:ln w="12700">
            <a:solidFill>
              <a:srgbClr val="E5E7EB"/>
            </a:solidFill>
            <a:prstDash val="solid"/>
          </a:ln>
          <a:effectLst>
            <a:outerShdw blurRad="114300" dist="38100" dir="8100000" algn="bl" rotWithShape="0">
              <a:srgbClr val="9AA3B2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731520" y="155448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0" b="1" dirty="0">
                <a:solidFill>
                  <a:srgbClr val="BFE3D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8000" dirty="0"/>
          </a:p>
        </p:txBody>
      </p:sp>
      <p:sp>
        <p:nvSpPr>
          <p:cNvPr id="9" name="Text 7"/>
          <p:cNvSpPr/>
          <p:nvPr/>
        </p:nvSpPr>
        <p:spPr>
          <a:xfrm>
            <a:off x="1051560" y="2286000"/>
            <a:ext cx="55778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900" i="1" dirty="0">
                <a:solidFill>
                  <a:srgbClr val="1F2937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 want to pick an email template per approval step — like Salesforce. But there's no Email Alert option, and a Flow's Send Email step has no templates to choose.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1051560" y="498348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— approval admin, staging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7315200" y="1554480"/>
            <a:ext cx="4325112" cy="896112"/>
          </a:xfrm>
          <a:prstGeom prst="roundRect">
            <a:avLst>
              <a:gd name="adj" fmla="val 8163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114300" dist="38100" dir="8100000" algn="bl" rotWithShape="0">
              <a:srgbClr val="9AA3B2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7516368" y="1773936"/>
            <a:ext cx="457200" cy="457200"/>
          </a:xfrm>
          <a:prstGeom prst="roundRect">
            <a:avLst>
              <a:gd name="adj" fmla="val 20000"/>
            </a:avLst>
          </a:prstGeom>
          <a:solidFill>
            <a:srgbClr val="E3F4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7516368" y="17739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F8A6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156448" y="1719072"/>
            <a:ext cx="33192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F2937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Alert disabled</a:t>
            </a:r>
            <a:endParaRPr lang="en-US" sz="1450" dirty="0"/>
          </a:p>
        </p:txBody>
      </p:sp>
      <p:sp>
        <p:nvSpPr>
          <p:cNvPr id="15" name="Text 13"/>
          <p:cNvSpPr/>
          <p:nvPr/>
        </p:nvSpPr>
        <p:spPr>
          <a:xfrm>
            <a:off x="8156448" y="2029968"/>
            <a:ext cx="33192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backend fails it closed (cutover)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7315200" y="2624328"/>
            <a:ext cx="4325112" cy="896112"/>
          </a:xfrm>
          <a:prstGeom prst="roundRect">
            <a:avLst>
              <a:gd name="adj" fmla="val 8163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114300" dist="38100" dir="8100000" algn="bl" rotWithShape="0">
              <a:srgbClr val="9AA3B2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516368" y="2843784"/>
            <a:ext cx="457200" cy="457200"/>
          </a:xfrm>
          <a:prstGeom prst="roundRect">
            <a:avLst>
              <a:gd name="adj" fmla="val 20000"/>
            </a:avLst>
          </a:prstGeom>
          <a:solidFill>
            <a:srgbClr val="E3F4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7516368" y="284378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F8A6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156448" y="2788920"/>
            <a:ext cx="33192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F2937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Flow is the path</a:t>
            </a:r>
            <a:endParaRPr lang="en-US" sz="1450" dirty="0"/>
          </a:p>
        </p:txBody>
      </p:sp>
      <p:sp>
        <p:nvSpPr>
          <p:cNvPr id="20" name="Text 18"/>
          <p:cNvSpPr/>
          <p:nvPr/>
        </p:nvSpPr>
        <p:spPr>
          <a:xfrm>
            <a:off x="8156448" y="3099816"/>
            <a:ext cx="33192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email = a Flow's Send Email node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7315200" y="3694176"/>
            <a:ext cx="4325112" cy="896112"/>
          </a:xfrm>
          <a:prstGeom prst="roundRect">
            <a:avLst>
              <a:gd name="adj" fmla="val 8163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114300" dist="38100" dir="8100000" algn="bl" rotWithShape="0">
              <a:srgbClr val="9AA3B2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7516368" y="3913632"/>
            <a:ext cx="457200" cy="457200"/>
          </a:xfrm>
          <a:prstGeom prst="roundRect">
            <a:avLst>
              <a:gd name="adj" fmla="val 20000"/>
            </a:avLst>
          </a:prstGeom>
          <a:solidFill>
            <a:srgbClr val="E3F4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7516368" y="391363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F8A6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3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8156448" y="3858768"/>
            <a:ext cx="33192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F2937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Picker empty</a:t>
            </a:r>
            <a:endParaRPr lang="en-US" sz="1450" dirty="0"/>
          </a:p>
        </p:txBody>
      </p:sp>
      <p:sp>
        <p:nvSpPr>
          <p:cNvPr id="25" name="Text 23"/>
          <p:cNvSpPr/>
          <p:nvPr/>
        </p:nvSpPr>
        <p:spPr>
          <a:xfrm>
            <a:off x="8156448" y="4169664"/>
            <a:ext cx="33192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no templates seeded</a:t>
            </a:r>
            <a:endParaRPr lang="en-US" sz="1150" dirty="0"/>
          </a:p>
        </p:txBody>
      </p:sp>
      <p:sp>
        <p:nvSpPr>
          <p:cNvPr id="26" name="Shape 24"/>
          <p:cNvSpPr/>
          <p:nvPr/>
        </p:nvSpPr>
        <p:spPr>
          <a:xfrm>
            <a:off x="7315200" y="4764024"/>
            <a:ext cx="4325112" cy="896112"/>
          </a:xfrm>
          <a:prstGeom prst="roundRect">
            <a:avLst>
              <a:gd name="adj" fmla="val 8163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114300" dist="38100" dir="8100000" algn="bl" rotWithShape="0">
              <a:srgbClr val="9AA3B2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7516368" y="4983480"/>
            <a:ext cx="457200" cy="457200"/>
          </a:xfrm>
          <a:prstGeom prst="roundRect">
            <a:avLst>
              <a:gd name="adj" fmla="val 20000"/>
            </a:avLst>
          </a:prstGeom>
          <a:solidFill>
            <a:srgbClr val="E3F4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7516368" y="49834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F8A6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4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8156448" y="4928616"/>
            <a:ext cx="33192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F2937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No per-step UX</a:t>
            </a:r>
            <a:endParaRPr lang="en-US" sz="1450" dirty="0"/>
          </a:p>
        </p:txBody>
      </p:sp>
      <p:sp>
        <p:nvSpPr>
          <p:cNvPr id="30" name="Text 28"/>
          <p:cNvSpPr/>
          <p:nvPr/>
        </p:nvSpPr>
        <p:spPr>
          <a:xfrm>
            <a:off x="8156448" y="5239512"/>
            <a:ext cx="33192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must hand-build a Flow</a:t>
            </a:r>
            <a:endParaRPr lang="en-US" sz="11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02336"/>
            <a:ext cx="118872" cy="118872"/>
          </a:xfrm>
          <a:prstGeom prst="rect">
            <a:avLst/>
          </a:prstGeom>
          <a:solidFill>
            <a:srgbClr val="0F8A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68096" y="310896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0F8A6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TODAY VS SALESFORCE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03504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2243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gap, at a glance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AA3B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NexusCRM · Approval Email Notifications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0820095" y="643737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A3B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03 / 11</a:t>
            </a:r>
            <a:endParaRPr lang="en-US" sz="9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45920"/>
          <a:ext cx="11091672" cy="3840480"/>
        </p:xfrm>
        <a:graphic>
          <a:graphicData uri="http://schemas.openxmlformats.org/drawingml/2006/table">
            <a:tbl>
              <a:tblPr/>
              <a:tblGrid>
                <a:gridCol w="2103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165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t>Capability</a:t>
                      </a:r>
                      <a:endParaRPr lang="en-US" sz="13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01600" marR="101600" marT="38100" marB="381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243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Salesforce</a:t>
                      </a:r>
                      <a:endParaRPr lang="en-US" sz="13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01600" marR="101600" marT="38100" marB="381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243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NexusCRM today</a:t>
                      </a:r>
                      <a:endParaRPr lang="en-US" sz="13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01600" marR="101600" marT="38100" marB="381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24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66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1F2937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Approval action types</a:t>
                      </a:r>
                      <a:endParaRPr lang="en-US" sz="12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01600" marR="101600" marT="38100" marB="381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6E2017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Email Alert + more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01600" marR="101600" marT="38100" marB="381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0A5C47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Field Update / Flow (Alert off)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01600" marR="101600" marT="38100" marB="381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66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1F2937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Email per lifecycle event</a:t>
                      </a:r>
                      <a:endParaRPr lang="en-US" sz="12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01600" marR="101600" marT="38100" marB="381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6E2017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yes — pick template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01600" marR="101600" marT="38100" marB="381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0A5C47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via a Flow Send Email node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01600" marR="101600" marT="38100" marB="381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66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1F2937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Template picker</a:t>
                      </a:r>
                      <a:endParaRPr lang="en-US" sz="12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01600" marR="101600" marT="38100" marB="381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6E2017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classic templates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01600" marR="101600" marT="38100" marB="381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0A5C47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reads catalog ✓  ·  empty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01600" marR="101600" marT="38100" marB="381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66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1F2937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Template catalog</a:t>
                      </a:r>
                      <a:endParaRPr lang="en-US" sz="12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01600" marR="101600" marT="38100" marB="381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6E2017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74 approval templates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01600" marR="101600" marT="38100" marB="381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0A5C47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none seeded ✗  — the fix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01600" marR="101600" marT="38100" marB="381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66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1F2937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Dynamic merge fields</a:t>
                      </a:r>
                      <a:endParaRPr lang="en-US" sz="12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01600" marR="101600" marT="38100" marB="381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6E2017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{!Object.Field}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01600" marR="101600" marT="38100" marB="381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0A5C47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{{Record.*}} native ✓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01600" marR="101600" marT="38100" marB="381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548640" y="598932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engine is there (Flow + sendEmail); what's missing is templates and a per-event picker.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02336"/>
            <a:ext cx="118872" cy="118872"/>
          </a:xfrm>
          <a:prstGeom prst="rect">
            <a:avLst/>
          </a:prstGeom>
          <a:solidFill>
            <a:srgbClr val="0F8A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68096" y="310896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0F8A6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DESIGN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03504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2243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Templates + a picker; a Flow under the hood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AA3B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NexusCRM · Approval Email Notifications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0820095" y="643737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A3B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04 / 11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640080" y="1965960"/>
            <a:ext cx="3246120" cy="1783080"/>
          </a:xfrm>
          <a:prstGeom prst="roundRect">
            <a:avLst>
              <a:gd name="adj" fmla="val 4103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114300" dist="38100" dir="8100000" algn="bl" rotWithShape="0">
              <a:srgbClr val="9AA3B2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868680" y="2167128"/>
            <a:ext cx="2788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2937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 · CATALOG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868680" y="2569464"/>
            <a:ext cx="2788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3C46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74 email templates + 11 per-object folders (L2 seed).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977640" y="2852928"/>
            <a:ext cx="594360" cy="0"/>
          </a:xfrm>
          <a:prstGeom prst="line">
            <a:avLst/>
          </a:prstGeom>
          <a:noFill/>
          <a:ln w="22225">
            <a:solidFill>
              <a:srgbClr val="9AA3B2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4617720" y="1783080"/>
            <a:ext cx="3200400" cy="2148840"/>
          </a:xfrm>
          <a:prstGeom prst="roundRect">
            <a:avLst>
              <a:gd name="adj" fmla="val 3404"/>
            </a:avLst>
          </a:prstGeom>
          <a:solidFill>
            <a:srgbClr val="FBEFD9"/>
          </a:solidFill>
          <a:ln w="12700">
            <a:solidFill>
              <a:srgbClr val="EBD3A6"/>
            </a:solidFill>
            <a:prstDash val="solid"/>
          </a:ln>
          <a:effectLst>
            <a:outerShdw blurRad="114300" dist="38100" dir="8100000" algn="bl" rotWithShape="0">
              <a:srgbClr val="9AA3B2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4846320" y="1984248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2937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 · CONVENIENCE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4846320" y="2386584"/>
            <a:ext cx="2743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3C46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L0 front-end: an “Email Alert” option</a:t>
            </a:r>
            <a:endParaRPr lang="en-US" sz="12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3C46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+ pick a template per lifecycle event</a:t>
            </a:r>
            <a:endParaRPr lang="en-US" sz="12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3C46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+ scaffolds a Flow (no backend arm)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7909560" y="2852928"/>
            <a:ext cx="594360" cy="0"/>
          </a:xfrm>
          <a:prstGeom prst="line">
            <a:avLst/>
          </a:prstGeom>
          <a:noFill/>
          <a:ln w="22225">
            <a:solidFill>
              <a:srgbClr val="9AA3B2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8549640" y="1965960"/>
            <a:ext cx="3108960" cy="1783080"/>
          </a:xfrm>
          <a:prstGeom prst="roundRect">
            <a:avLst>
              <a:gd name="adj" fmla="val 4103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114300" dist="38100" dir="8100000" algn="bl" rotWithShape="0">
              <a:srgbClr val="9AA3B2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8778240" y="2167128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2937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3 · FLOW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8778240" y="2569464"/>
            <a:ext cx="2651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3C46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scaffolded Flow's Send Email node sends the template — the live, supported path.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548640" y="416052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5C3B07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Keystone: the sendEmail verb + Flow seam already exist (L0). We add content + ergonomics — not an engine arm: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548640" y="4709160"/>
            <a:ext cx="2388413" cy="402336"/>
          </a:xfrm>
          <a:prstGeom prst="roundRect">
            <a:avLst>
              <a:gd name="adj" fmla="val 50000"/>
            </a:avLst>
          </a:prstGeom>
          <a:solidFill>
            <a:srgbClr val="E3F4EE"/>
          </a:solidFill>
          <a:ln w="12700">
            <a:solidFill>
              <a:srgbClr val="BFE3D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548640" y="4709160"/>
            <a:ext cx="2388413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A5C47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sendEmail verb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3165653" y="4709160"/>
            <a:ext cx="2066544" cy="402336"/>
          </a:xfrm>
          <a:prstGeom prst="roundRect">
            <a:avLst>
              <a:gd name="adj" fmla="val 50000"/>
            </a:avLst>
          </a:prstGeom>
          <a:solidFill>
            <a:srgbClr val="E3F4EE"/>
          </a:solidFill>
          <a:ln w="12700">
            <a:solidFill>
              <a:srgbClr val="BFE3D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3165653" y="4709160"/>
            <a:ext cx="2066544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A5C47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Flow approval seam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5460797" y="4709160"/>
            <a:ext cx="1744675" cy="402336"/>
          </a:xfrm>
          <a:prstGeom prst="roundRect">
            <a:avLst>
              <a:gd name="adj" fmla="val 50000"/>
            </a:avLst>
          </a:prstGeom>
          <a:solidFill>
            <a:srgbClr val="E3F4EE"/>
          </a:solidFill>
          <a:ln w="12700">
            <a:solidFill>
              <a:srgbClr val="BFE3D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5460797" y="4709160"/>
            <a:ext cx="1744675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A5C47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template catalog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7434072" y="4709160"/>
            <a:ext cx="2147011" cy="402336"/>
          </a:xfrm>
          <a:prstGeom prst="roundRect">
            <a:avLst>
              <a:gd name="adj" fmla="val 50000"/>
            </a:avLst>
          </a:prstGeom>
          <a:solidFill>
            <a:srgbClr val="E3F4EE"/>
          </a:solidFill>
          <a:ln w="12700">
            <a:solidFill>
              <a:srgbClr val="BFE3D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7434072" y="4709160"/>
            <a:ext cx="2147011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A5C47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picker sugar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548640" y="5486400"/>
            <a:ext cx="1109441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L0 = Flow seam + sendEmail verb + front-end sugar  ·  L2 = 74 templates + 11 folders  ·  no backend engine arm  ·  #3530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02336"/>
            <a:ext cx="118872" cy="118872"/>
          </a:xfrm>
          <a:prstGeom prst="rect">
            <a:avLst/>
          </a:prstGeom>
          <a:solidFill>
            <a:srgbClr val="0F8A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68096" y="310896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0F8A6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BEFORE / AFTER · THE PICKER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03504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2243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From empty picker to per-event Email Alert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1389888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Pick a template on Initial Submission, Final Approval, Final Rejection…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AA3B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NexusCRM · Approval Email Notifications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820095" y="643737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A3B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05 / 11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548640" y="1938528"/>
            <a:ext cx="5358384" cy="3822192"/>
          </a:xfrm>
          <a:prstGeom prst="roundRect">
            <a:avLst>
              <a:gd name="adj" fmla="val 1914"/>
            </a:avLst>
          </a:prstGeom>
          <a:solidFill>
            <a:srgbClr val="FFFFFF"/>
          </a:solidFill>
          <a:ln w="12700">
            <a:solidFill>
              <a:srgbClr val="EFC9C2"/>
            </a:solidFill>
            <a:prstDash val="solid"/>
          </a:ln>
          <a:effectLst>
            <a:outerShdw blurRad="114300" dist="38100" dir="8100000" algn="bl" rotWithShape="0">
              <a:srgbClr val="9AA3B2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22960" y="2194560"/>
            <a:ext cx="1051560" cy="292608"/>
          </a:xfrm>
          <a:prstGeom prst="roundRect">
            <a:avLst>
              <a:gd name="adj" fmla="val 50000"/>
            </a:avLst>
          </a:prstGeom>
          <a:solidFill>
            <a:srgbClr val="B23A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822960" y="2194560"/>
            <a:ext cx="1051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kern="0" spc="1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BEFORE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2011680" y="2176272"/>
            <a:ext cx="362102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F2937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Add Action — today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841248" y="2706624"/>
            <a:ext cx="4791456" cy="2862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spcAft>
                <a:spcPts val="900"/>
              </a:spcAft>
              <a:buNone/>
            </a:pPr>
            <a:r>
              <a:rPr lang="en-US" sz="1250" b="1" dirty="0">
                <a:solidFill>
                  <a:srgbClr val="B23A2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✗   Action types: Field Update / Flow only</a:t>
            </a:r>
            <a:endParaRPr lang="en-US" sz="1250" dirty="0"/>
          </a:p>
          <a:p>
            <a:pPr marL="0" indent="0">
              <a:lnSpc>
                <a:spcPct val="104000"/>
              </a:lnSpc>
              <a:spcAft>
                <a:spcPts val="900"/>
              </a:spcAft>
              <a:buNone/>
            </a:pPr>
            <a:r>
              <a:rPr lang="en-US" sz="1250" b="1" dirty="0">
                <a:solidFill>
                  <a:srgbClr val="B23A2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✗   No “Email Alert” option</a:t>
            </a:r>
            <a:endParaRPr lang="en-US" sz="1250" dirty="0"/>
          </a:p>
          <a:p>
            <a:pPr marL="0" indent="0">
              <a:lnSpc>
                <a:spcPct val="104000"/>
              </a:lnSpc>
              <a:spcAft>
                <a:spcPts val="900"/>
              </a:spcAft>
              <a:buNone/>
            </a:pPr>
            <a:r>
              <a:rPr lang="en-US" sz="1250" b="1" dirty="0">
                <a:solidFill>
                  <a:srgbClr val="B23A2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✗   Flow Send Email picker: empty</a:t>
            </a:r>
            <a:endParaRPr lang="en-US" sz="1250" dirty="0"/>
          </a:p>
          <a:p>
            <a:pPr marL="0" indent="0">
              <a:lnSpc>
                <a:spcPct val="104000"/>
              </a:lnSpc>
              <a:spcAft>
                <a:spcPts val="900"/>
              </a:spcAft>
              <a:buNone/>
            </a:pPr>
            <a:r>
              <a:rPr lang="en-US" sz="1250" b="1" dirty="0">
                <a:solidFill>
                  <a:srgbClr val="B23A2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✗   Must hand-build a Flow to email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6281928" y="1938528"/>
            <a:ext cx="5358384" cy="3822192"/>
          </a:xfrm>
          <a:prstGeom prst="roundRect">
            <a:avLst>
              <a:gd name="adj" fmla="val 1914"/>
            </a:avLst>
          </a:prstGeom>
          <a:solidFill>
            <a:srgbClr val="FFFFFF"/>
          </a:solidFill>
          <a:ln w="12700">
            <a:solidFill>
              <a:srgbClr val="BFE3D6"/>
            </a:solidFill>
            <a:prstDash val="solid"/>
          </a:ln>
          <a:effectLst>
            <a:outerShdw blurRad="114300" dist="38100" dir="8100000" algn="bl" rotWithShape="0">
              <a:srgbClr val="9AA3B2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6556248" y="2194560"/>
            <a:ext cx="1051560" cy="292608"/>
          </a:xfrm>
          <a:prstGeom prst="roundRect">
            <a:avLst>
              <a:gd name="adj" fmla="val 50000"/>
            </a:avLst>
          </a:prstGeom>
          <a:solidFill>
            <a:srgbClr val="0F8A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6556248" y="2194560"/>
            <a:ext cx="1051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kern="0" spc="1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AFTER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7744968" y="2176272"/>
            <a:ext cx="362102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F2937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Add Action — proposed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6574536" y="2706624"/>
            <a:ext cx="4791456" cy="2862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spcAft>
                <a:spcPts val="900"/>
              </a:spcAft>
              <a:buNone/>
            </a:pPr>
            <a:r>
              <a:rPr lang="en-US" sz="1250" b="1" dirty="0">
                <a:solidFill>
                  <a:srgbClr val="0F8A6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✓   “Email Alert” option per lifecycle event</a:t>
            </a:r>
            <a:endParaRPr lang="en-US" sz="1250" dirty="0"/>
          </a:p>
          <a:p>
            <a:pPr marL="0" indent="0">
              <a:lnSpc>
                <a:spcPct val="104000"/>
              </a:lnSpc>
              <a:spcAft>
                <a:spcPts val="900"/>
              </a:spcAft>
              <a:buNone/>
            </a:pPr>
            <a:r>
              <a:rPr lang="en-US" sz="1250" b="1" dirty="0">
                <a:solidFill>
                  <a:srgbClr val="0F8A6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✓   Pick a template from the catalog</a:t>
            </a:r>
            <a:endParaRPr lang="en-US" sz="1250" dirty="0"/>
          </a:p>
          <a:p>
            <a:pPr marL="0" indent="0">
              <a:lnSpc>
                <a:spcPct val="104000"/>
              </a:lnSpc>
              <a:spcAft>
                <a:spcPts val="900"/>
              </a:spcAft>
              <a:buNone/>
            </a:pPr>
            <a:r>
              <a:rPr lang="en-US" sz="1250" b="1" dirty="0">
                <a:solidFill>
                  <a:srgbClr val="0F8A6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✓   Scaffolds a Flow under the hood</a:t>
            </a:r>
            <a:endParaRPr lang="en-US" sz="1250" dirty="0"/>
          </a:p>
          <a:p>
            <a:pPr marL="0" indent="0">
              <a:lnSpc>
                <a:spcPct val="104000"/>
              </a:lnSpc>
              <a:spcAft>
                <a:spcPts val="900"/>
              </a:spcAft>
              <a:buNone/>
            </a:pPr>
            <a:r>
              <a:rPr lang="en-US" sz="1250" b="1" dirty="0">
                <a:solidFill>
                  <a:srgbClr val="0F8A6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✓   Runs on the live Flow path</a:t>
            </a:r>
            <a:endParaRPr lang="en-US" sz="12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02336"/>
            <a:ext cx="118872" cy="118872"/>
          </a:xfrm>
          <a:prstGeom prst="rect">
            <a:avLst/>
          </a:prstGeom>
          <a:solidFill>
            <a:srgbClr val="0F8A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68096" y="310896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0F8A6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BEFORE / AFTER · DYNAMIC TEXT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03504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2243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Merge fields that resolve real data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1389888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Salesforce {!tokens} become native {{Record.*}} that render today.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AA3B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NexusCRM · Approval Email Notifications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820095" y="643737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A3B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06 / 11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548640" y="1938528"/>
            <a:ext cx="5358384" cy="3822192"/>
          </a:xfrm>
          <a:prstGeom prst="roundRect">
            <a:avLst>
              <a:gd name="adj" fmla="val 1914"/>
            </a:avLst>
          </a:prstGeom>
          <a:solidFill>
            <a:srgbClr val="FFFFFF"/>
          </a:solidFill>
          <a:ln w="12700">
            <a:solidFill>
              <a:srgbClr val="EFC9C2"/>
            </a:solidFill>
            <a:prstDash val="solid"/>
          </a:ln>
          <a:effectLst>
            <a:outerShdw blurRad="114300" dist="38100" dir="8100000" algn="bl" rotWithShape="0">
              <a:srgbClr val="9AA3B2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22960" y="2194560"/>
            <a:ext cx="1051560" cy="292608"/>
          </a:xfrm>
          <a:prstGeom prst="roundRect">
            <a:avLst>
              <a:gd name="adj" fmla="val 50000"/>
            </a:avLst>
          </a:prstGeom>
          <a:solidFill>
            <a:srgbClr val="B23A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822960" y="2194560"/>
            <a:ext cx="1051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kern="0" spc="1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BEFORE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2011680" y="2176272"/>
            <a:ext cx="362102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F2937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Salesforce tokens — as imported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841248" y="2706624"/>
            <a:ext cx="4791456" cy="2862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spcAft>
                <a:spcPts val="900"/>
              </a:spcAft>
              <a:buNone/>
            </a:pPr>
            <a:r>
              <a:rPr lang="en-US" sz="1250" b="1" dirty="0">
                <a:solidFill>
                  <a:srgbClr val="B23A2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✗   {!Quote.Name} / {!Account.Name} render literally</a:t>
            </a:r>
            <a:endParaRPr lang="en-US" sz="1250" dirty="0"/>
          </a:p>
          <a:p>
            <a:pPr marL="0" indent="0">
              <a:lnSpc>
                <a:spcPct val="104000"/>
              </a:lnSpc>
              <a:spcAft>
                <a:spcPts val="900"/>
              </a:spcAft>
              <a:buNone/>
            </a:pPr>
            <a:r>
              <a:rPr lang="en-US" sz="1250" b="1" dirty="0">
                <a:solidFill>
                  <a:srgbClr val="B23A2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✗   No template in the catalog to bind</a:t>
            </a:r>
            <a:endParaRPr lang="en-US" sz="1250" dirty="0"/>
          </a:p>
          <a:p>
            <a:pPr marL="0" indent="0">
              <a:lnSpc>
                <a:spcPct val="104000"/>
              </a:lnSpc>
              <a:spcAft>
                <a:spcPts val="900"/>
              </a:spcAft>
              <a:buNone/>
            </a:pPr>
            <a:r>
              <a:rPr lang="en-US" sz="1250" b="1" dirty="0">
                <a:solidFill>
                  <a:srgbClr val="B23A2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✗   {!ApprovalRequest.Internal_URL} unresolved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6281928" y="1938528"/>
            <a:ext cx="5358384" cy="3822192"/>
          </a:xfrm>
          <a:prstGeom prst="roundRect">
            <a:avLst>
              <a:gd name="adj" fmla="val 1914"/>
            </a:avLst>
          </a:prstGeom>
          <a:solidFill>
            <a:srgbClr val="FFFFFF"/>
          </a:solidFill>
          <a:ln w="12700">
            <a:solidFill>
              <a:srgbClr val="BFE3D6"/>
            </a:solidFill>
            <a:prstDash val="solid"/>
          </a:ln>
          <a:effectLst>
            <a:outerShdw blurRad="114300" dist="38100" dir="8100000" algn="bl" rotWithShape="0">
              <a:srgbClr val="9AA3B2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6556248" y="2194560"/>
            <a:ext cx="1051560" cy="292608"/>
          </a:xfrm>
          <a:prstGeom prst="roundRect">
            <a:avLst>
              <a:gd name="adj" fmla="val 50000"/>
            </a:avLst>
          </a:prstGeom>
          <a:solidFill>
            <a:srgbClr val="0F8A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6556248" y="2194560"/>
            <a:ext cx="1051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kern="0" spc="1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AFTER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7744968" y="2176272"/>
            <a:ext cx="362102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F2937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Native merge — migrated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6574536" y="2706624"/>
            <a:ext cx="4791456" cy="2862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spcAft>
                <a:spcPts val="900"/>
              </a:spcAft>
              <a:buNone/>
            </a:pPr>
            <a:r>
              <a:rPr lang="en-US" sz="1250" b="1" dirty="0">
                <a:solidFill>
                  <a:srgbClr val="0F8A6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✓   {{Record.Name}}, {{Record.Discount__c}} resolve now</a:t>
            </a:r>
            <a:endParaRPr lang="en-US" sz="1250" dirty="0"/>
          </a:p>
          <a:p>
            <a:pPr marL="0" indent="0">
              <a:lnSpc>
                <a:spcPct val="104000"/>
              </a:lnSpc>
              <a:spcAft>
                <a:spcPts val="900"/>
              </a:spcAft>
              <a:buNone/>
            </a:pPr>
            <a:r>
              <a:rPr lang="en-US" sz="1250" b="1" dirty="0">
                <a:solidFill>
                  <a:srgbClr val="0F8A6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✓   74 templates shipped and selectable</a:t>
            </a:r>
            <a:endParaRPr lang="en-US" sz="1250" dirty="0"/>
          </a:p>
          <a:p>
            <a:pPr marL="0" indent="0">
              <a:lnSpc>
                <a:spcPct val="104000"/>
              </a:lnSpc>
              <a:spcAft>
                <a:spcPts val="900"/>
              </a:spcAft>
              <a:buNone/>
            </a:pPr>
            <a:r>
              <a:rPr lang="en-US" sz="1250" b="1" dirty="0">
                <a:solidFill>
                  <a:srgbClr val="0F8A6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✓   {{Approval.RequestUrl}} lights up with #2267</a:t>
            </a:r>
            <a:endParaRPr lang="en-US" sz="12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02336"/>
            <a:ext cx="118872" cy="118872"/>
          </a:xfrm>
          <a:prstGeom prst="rect">
            <a:avLst/>
          </a:prstGeom>
          <a:solidFill>
            <a:srgbClr val="0F8A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68096" y="310896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0F8A6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STANDARD &amp; RISKS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03504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2243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Flow, not a backend Alert arm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1389888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l0-l1-standard T3: buildable on existing engines → registered content.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AA3B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NexusCRM · Approval Email Notifications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820095" y="643737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A3B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07 / 11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548640" y="1938528"/>
            <a:ext cx="5358384" cy="3822192"/>
          </a:xfrm>
          <a:prstGeom prst="roundRect">
            <a:avLst>
              <a:gd name="adj" fmla="val 1914"/>
            </a:avLst>
          </a:prstGeom>
          <a:solidFill>
            <a:srgbClr val="FFFFFF"/>
          </a:solidFill>
          <a:ln w="12700">
            <a:solidFill>
              <a:srgbClr val="EFC9C2"/>
            </a:solidFill>
            <a:prstDash val="solid"/>
          </a:ln>
          <a:effectLst>
            <a:outerShdw blurRad="114300" dist="38100" dir="8100000" algn="bl" rotWithShape="0">
              <a:srgbClr val="9AA3B2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22960" y="2194560"/>
            <a:ext cx="1051560" cy="292608"/>
          </a:xfrm>
          <a:prstGeom prst="roundRect">
            <a:avLst>
              <a:gd name="adj" fmla="val 50000"/>
            </a:avLst>
          </a:prstGeom>
          <a:solidFill>
            <a:srgbClr val="B23A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822960" y="2194560"/>
            <a:ext cx="1051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kern="0" spc="1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STANDARD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2011680" y="2176272"/>
            <a:ext cx="362102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F2937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Ruled by the standard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841248" y="2706624"/>
            <a:ext cx="4791456" cy="2862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spcAft>
                <a:spcPts val="900"/>
              </a:spcAft>
              <a:buNone/>
            </a:pPr>
            <a:r>
              <a:rPr lang="en-US" sz="1250" b="1" dirty="0">
                <a:solidFill>
                  <a:srgbClr val="B23A2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—   “Send email” = verb + seam L0; binding L1 (calibration)</a:t>
            </a:r>
            <a:endParaRPr lang="en-US" sz="1250" dirty="0"/>
          </a:p>
          <a:p>
            <a:pPr marL="0" indent="0">
              <a:lnSpc>
                <a:spcPct val="104000"/>
              </a:lnSpc>
              <a:spcAft>
                <a:spcPts val="900"/>
              </a:spcAft>
              <a:buNone/>
            </a:pPr>
            <a:r>
              <a:rPr lang="en-US" sz="1250" b="1" dirty="0">
                <a:solidFill>
                  <a:srgbClr val="B23A2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—   T3: buildable on the Flow engine → registered content</a:t>
            </a:r>
            <a:endParaRPr lang="en-US" sz="1250" dirty="0"/>
          </a:p>
          <a:p>
            <a:pPr marL="0" indent="0">
              <a:lnSpc>
                <a:spcPct val="104000"/>
              </a:lnSpc>
              <a:spcAft>
                <a:spcPts val="900"/>
              </a:spcAft>
              <a:buNone/>
            </a:pPr>
            <a:r>
              <a:rPr lang="en-US" sz="1250" b="1" dirty="0">
                <a:solidFill>
                  <a:srgbClr val="B23A2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—   A new Alert arm = duplicate engine branch (forbidden)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6281928" y="1938528"/>
            <a:ext cx="5358384" cy="3822192"/>
          </a:xfrm>
          <a:prstGeom prst="roundRect">
            <a:avLst>
              <a:gd name="adj" fmla="val 1914"/>
            </a:avLst>
          </a:prstGeom>
          <a:solidFill>
            <a:srgbClr val="FFFFFF"/>
          </a:solidFill>
          <a:ln w="12700">
            <a:solidFill>
              <a:srgbClr val="BFE3D6"/>
            </a:solidFill>
            <a:prstDash val="solid"/>
          </a:ln>
          <a:effectLst>
            <a:outerShdw blurRad="114300" dist="38100" dir="8100000" algn="bl" rotWithShape="0">
              <a:srgbClr val="9AA3B2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6556248" y="2194560"/>
            <a:ext cx="1051560" cy="292608"/>
          </a:xfrm>
          <a:prstGeom prst="roundRect">
            <a:avLst>
              <a:gd name="adj" fmla="val 50000"/>
            </a:avLst>
          </a:prstGeom>
          <a:solidFill>
            <a:srgbClr val="0F8A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6556248" y="2194560"/>
            <a:ext cx="1051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kern="0" spc="1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SHAPE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7744968" y="2176272"/>
            <a:ext cx="362102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F2937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Recommended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6574536" y="2706624"/>
            <a:ext cx="4791456" cy="2862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spcAft>
                <a:spcPts val="900"/>
              </a:spcAft>
              <a:buNone/>
            </a:pPr>
            <a:r>
              <a:rPr lang="en-US" sz="1250" b="1" dirty="0">
                <a:solidFill>
                  <a:srgbClr val="0F8A6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✓   Email-alert behaviour = a Flow (L1/L2)</a:t>
            </a:r>
            <a:endParaRPr lang="en-US" sz="1250" dirty="0"/>
          </a:p>
          <a:p>
            <a:pPr marL="0" indent="0">
              <a:lnSpc>
                <a:spcPct val="104000"/>
              </a:lnSpc>
              <a:spcAft>
                <a:spcPts val="900"/>
              </a:spcAft>
              <a:buNone/>
            </a:pPr>
            <a:r>
              <a:rPr lang="en-US" sz="1250" b="1" dirty="0">
                <a:solidFill>
                  <a:srgbClr val="0F8A6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✓   Templates = L2 catalog; picker = L0 sugar</a:t>
            </a:r>
            <a:endParaRPr lang="en-US" sz="1250" dirty="0"/>
          </a:p>
          <a:p>
            <a:pPr marL="0" indent="0">
              <a:lnSpc>
                <a:spcPct val="104000"/>
              </a:lnSpc>
              <a:spcAft>
                <a:spcPts val="900"/>
              </a:spcAft>
              <a:buNone/>
            </a:pPr>
            <a:r>
              <a:rPr lang="en-US" sz="1250" b="1" dirty="0">
                <a:solidFill>
                  <a:srgbClr val="0F8A6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✓   No backend change; pack seed + upstream FE PR</a:t>
            </a:r>
            <a:endParaRPr lang="en-US" sz="12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02336"/>
            <a:ext cx="118872" cy="118872"/>
          </a:xfrm>
          <a:prstGeom prst="rect">
            <a:avLst/>
          </a:prstGeom>
          <a:solidFill>
            <a:srgbClr val="0F8A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68096" y="310896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0F8A6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FEATURE 4 · SORTING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03504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2243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Sorting you can see — and keep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1389888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Sorting already works; add discoverability and persistence.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AA3B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NexusCRM · Approval Email Notifications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820095" y="643737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A3B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08 / 12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548640" y="1938528"/>
            <a:ext cx="5358384" cy="3822192"/>
          </a:xfrm>
          <a:prstGeom prst="roundRect">
            <a:avLst>
              <a:gd name="adj" fmla="val 1914"/>
            </a:avLst>
          </a:prstGeom>
          <a:solidFill>
            <a:srgbClr val="FFFFFF"/>
          </a:solidFill>
          <a:ln w="12700">
            <a:solidFill>
              <a:srgbClr val="EFC9C2"/>
            </a:solidFill>
            <a:prstDash val="solid"/>
          </a:ln>
          <a:effectLst>
            <a:outerShdw blurRad="114300" dist="38100" dir="8100000" algn="bl" rotWithShape="0">
              <a:srgbClr val="9AA3B2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22960" y="2194560"/>
            <a:ext cx="1051560" cy="292608"/>
          </a:xfrm>
          <a:prstGeom prst="roundRect">
            <a:avLst>
              <a:gd name="adj" fmla="val 50000"/>
            </a:avLst>
          </a:prstGeom>
          <a:solidFill>
            <a:srgbClr val="B23A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822960" y="2194560"/>
            <a:ext cx="1051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kern="0" spc="1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BEFORE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2011680" y="2176272"/>
            <a:ext cx="362102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F2937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Today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841248" y="2706624"/>
            <a:ext cx="4791456" cy="2862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spcAft>
                <a:spcPts val="900"/>
              </a:spcAft>
              <a:buNone/>
            </a:pPr>
            <a:r>
              <a:rPr lang="en-US" sz="1250" b="1" dirty="0">
                <a:solidFill>
                  <a:srgbClr val="B23A2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✗   </a:t>
            </a:r>
            <a:r>
              <a:rPr lang="en-US" sz="1250" dirty="0">
                <a:solidFill>
                  <a:srgbClr val="3C46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Sort arrow shows only on the active column</a:t>
            </a:r>
            <a:endParaRPr lang="en-US" sz="1250" dirty="0"/>
          </a:p>
          <a:p>
            <a:pPr marL="0" indent="0">
              <a:lnSpc>
                <a:spcPct val="104000"/>
              </a:lnSpc>
              <a:spcAft>
                <a:spcPts val="900"/>
              </a:spcAft>
              <a:buNone/>
            </a:pPr>
            <a:r>
              <a:rPr lang="en-US" sz="1250" b="1" dirty="0">
                <a:solidFill>
                  <a:srgbClr val="B23A2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✗   </a:t>
            </a:r>
            <a:r>
              <a:rPr lang="en-US" sz="1250" dirty="0">
                <a:solidFill>
                  <a:srgbClr val="3C46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No hover hint that a column is sortable</a:t>
            </a:r>
            <a:endParaRPr lang="en-US" sz="1250" dirty="0"/>
          </a:p>
          <a:p>
            <a:pPr marL="0" indent="0">
              <a:lnSpc>
                <a:spcPct val="104000"/>
              </a:lnSpc>
              <a:spcAft>
                <a:spcPts val="900"/>
              </a:spcAft>
              <a:buNone/>
            </a:pPr>
            <a:r>
              <a:rPr lang="en-US" sz="1250" b="1" dirty="0">
                <a:solidFill>
                  <a:srgbClr val="B23A2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✗   </a:t>
            </a:r>
            <a:r>
              <a:rPr lang="en-US" sz="1250" dirty="0">
                <a:solidFill>
                  <a:srgbClr val="3C46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sort is not remembered by the view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6281928" y="1938528"/>
            <a:ext cx="5358384" cy="3822192"/>
          </a:xfrm>
          <a:prstGeom prst="roundRect">
            <a:avLst>
              <a:gd name="adj" fmla="val 1914"/>
            </a:avLst>
          </a:prstGeom>
          <a:solidFill>
            <a:srgbClr val="FFFFFF"/>
          </a:solidFill>
          <a:ln w="12700">
            <a:solidFill>
              <a:srgbClr val="BFE3D6"/>
            </a:solidFill>
            <a:prstDash val="solid"/>
          </a:ln>
          <a:effectLst>
            <a:outerShdw blurRad="114300" dist="38100" dir="8100000" algn="bl" rotWithShape="0">
              <a:srgbClr val="9AA3B2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6556248" y="2194560"/>
            <a:ext cx="1051560" cy="292608"/>
          </a:xfrm>
          <a:prstGeom prst="roundRect">
            <a:avLst>
              <a:gd name="adj" fmla="val 50000"/>
            </a:avLst>
          </a:prstGeom>
          <a:solidFill>
            <a:srgbClr val="0F8A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6556248" y="2194560"/>
            <a:ext cx="1051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kern="0" spc="1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AFTER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7744968" y="2176272"/>
            <a:ext cx="362102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F2937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Proposed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6574536" y="2706624"/>
            <a:ext cx="4791456" cy="2862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spcAft>
                <a:spcPts val="900"/>
              </a:spcAft>
              <a:buNone/>
            </a:pPr>
            <a:r>
              <a:rPr lang="en-US" sz="1250" b="1" dirty="0">
                <a:solidFill>
                  <a:srgbClr val="0F8A6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✓   </a:t>
            </a:r>
            <a:r>
              <a:rPr lang="en-US" sz="1250" dirty="0">
                <a:solidFill>
                  <a:srgbClr val="3C46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Hover any header → ↑/↓ appears</a:t>
            </a:r>
            <a:endParaRPr lang="en-US" sz="1250" dirty="0"/>
          </a:p>
          <a:p>
            <a:pPr marL="0" indent="0">
              <a:lnSpc>
                <a:spcPct val="104000"/>
              </a:lnSpc>
              <a:spcAft>
                <a:spcPts val="900"/>
              </a:spcAft>
              <a:buNone/>
            </a:pPr>
            <a:r>
              <a:rPr lang="en-US" sz="1250" b="1" dirty="0">
                <a:solidFill>
                  <a:srgbClr val="0F8A6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✓   </a:t>
            </a:r>
            <a:r>
              <a:rPr lang="en-US" sz="1250" dirty="0">
                <a:solidFill>
                  <a:srgbClr val="3C46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Click sorts; click again toggles direction</a:t>
            </a:r>
            <a:endParaRPr lang="en-US" sz="1250" dirty="0"/>
          </a:p>
          <a:p>
            <a:pPr marL="0" indent="0">
              <a:lnSpc>
                <a:spcPct val="104000"/>
              </a:lnSpc>
              <a:spcAft>
                <a:spcPts val="900"/>
              </a:spcAft>
              <a:buNone/>
            </a:pPr>
            <a:r>
              <a:rPr lang="en-US" sz="1250" b="1" dirty="0">
                <a:solidFill>
                  <a:srgbClr val="0F8A6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✓   </a:t>
            </a:r>
            <a:r>
              <a:rPr lang="en-US" sz="1250" dirty="0">
                <a:solidFill>
                  <a:srgbClr val="3C46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Sort saved with the view (Sorted by Industry ↑)</a:t>
            </a:r>
            <a:endParaRPr lang="en-US" sz="12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02336"/>
            <a:ext cx="118872" cy="118872"/>
          </a:xfrm>
          <a:prstGeom prst="rect">
            <a:avLst/>
          </a:prstGeom>
          <a:solidFill>
            <a:srgbClr val="0F8A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68096" y="310896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0F8A6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CHANGE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03504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2243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What ships — and what does not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AA3B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NexusCRM · Approval Email Notifications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0820095" y="643737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A3B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08 / 11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548640" y="1600200"/>
            <a:ext cx="11094415" cy="3703320"/>
          </a:xfrm>
          <a:prstGeom prst="roundRect">
            <a:avLst>
              <a:gd name="adj" fmla="val 1975"/>
            </a:avLst>
          </a:prstGeom>
          <a:solidFill>
            <a:srgbClr val="FFFFFF"/>
          </a:solidFill>
          <a:ln w="12700">
            <a:solidFill>
              <a:srgbClr val="BFE3D6"/>
            </a:solidFill>
            <a:prstDash val="solid"/>
          </a:ln>
          <a:effectLst>
            <a:outerShdw blurRad="114300" dist="38100" dir="8100000" algn="bl" rotWithShape="0">
              <a:srgbClr val="9AA3B2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868680" y="1847088"/>
            <a:ext cx="2697480" cy="292608"/>
          </a:xfrm>
          <a:prstGeom prst="roundRect">
            <a:avLst>
              <a:gd name="adj" fmla="val 50000"/>
            </a:avLst>
          </a:prstGeom>
          <a:solidFill>
            <a:srgbClr val="0F8A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868680" y="1847088"/>
            <a:ext cx="2697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kern="0" spc="1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STANDARD-COMPLIANT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3749040" y="1828800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2937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Email Alert — 74 · 11 · 0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868680" y="2331720"/>
            <a:ext cx="10454335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868680" y="2487168"/>
            <a:ext cx="2377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Email templates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3291840" y="2487168"/>
            <a:ext cx="6583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F2937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74 — native {{Record.*}}, active (L2)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868680" y="2935224"/>
            <a:ext cx="2377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Per-object folders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3291840" y="2935224"/>
            <a:ext cx="6583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F2937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11 — Quote, Lead, PoC, Order… (L2)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868680" y="3383280"/>
            <a:ext cx="2377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Backend engine arms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3291840" y="3383280"/>
            <a:ext cx="6583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F2937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0 — the Flow path is reused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868680" y="3831336"/>
            <a:ext cx="2377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Front-end convenience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3291840" y="3831336"/>
            <a:ext cx="6583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F2937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Email Alert picker → scaffolds a Flow (L0)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868680" y="4279392"/>
            <a:ext cx="2377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Backend change</a:t>
            </a:r>
            <a:endParaRPr lang="en-US" sz="1250" dirty="0"/>
          </a:p>
        </p:txBody>
      </p:sp>
      <p:sp>
        <p:nvSpPr>
          <p:cNvPr id="25" name="Text 23"/>
          <p:cNvSpPr/>
          <p:nvPr/>
        </p:nvSpPr>
        <p:spPr>
          <a:xfrm>
            <a:off x="3291840" y="4279392"/>
            <a:ext cx="6583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F2937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none</a:t>
            </a:r>
            <a:endParaRPr lang="en-US" sz="1250" dirty="0"/>
          </a:p>
        </p:txBody>
      </p:sp>
      <p:sp>
        <p:nvSpPr>
          <p:cNvPr id="28" name="Text 26"/>
          <p:cNvSpPr/>
          <p:nvPr/>
        </p:nvSpPr>
        <p:spPr>
          <a:xfrm>
            <a:off x="868680" y="4727448"/>
            <a:ext cx="2377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Delivery</a:t>
            </a:r>
            <a:endParaRPr lang="en-US" sz="1250" dirty="0"/>
          </a:p>
        </p:txBody>
      </p:sp>
      <p:sp>
        <p:nvSpPr>
          <p:cNvPr id="29" name="Text 27"/>
          <p:cNvSpPr/>
          <p:nvPr/>
        </p:nvSpPr>
        <p:spPr>
          <a:xfrm>
            <a:off x="3291840" y="4727448"/>
            <a:ext cx="6583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F2937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L2 seed (no rebuild) + upstream FE PR</a:t>
            </a:r>
            <a:endParaRPr lang="en-US" sz="1250" dirty="0"/>
          </a:p>
        </p:txBody>
      </p:sp>
      <p:sp>
        <p:nvSpPr>
          <p:cNvPr id="32" name="Text 30"/>
          <p:cNvSpPr/>
          <p:nvPr/>
        </p:nvSpPr>
        <p:spPr>
          <a:xfrm>
            <a:off x="548640" y="553212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A5C47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seed catalog (L2) → add FE Email Alert sugar (L0) → pick template → scaffolds Flow → sends</a:t>
            </a:r>
            <a:endParaRPr lang="en-US" sz="1400" dirty="0"/>
          </a:p>
        </p:txBody>
      </p:sp>
      <p:sp>
        <p:nvSpPr>
          <p:cNvPr id="33" name="TextBox 32"/>
          <p:cNvSpPr txBox="1"/>
          <p:nvPr/>
        </p:nvSpPr>
        <p:spPr>
          <a:xfrm>
            <a:off x="548640" y="5961888"/>
            <a:ext cx="11091672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50">
                <a:solidFill>
                  <a:srgbClr val="9AA3B2"/>
                </a:solidFill>
                <a:latin typeface="Segoe UI"/>
              </a:rPr>
              <a:t>Scope: SFDC-style per-event email alert. Capability = a Flow (L1/L2). Templates = L2 catalog. Picker = L0 front-end sugar. No backend engine arm.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02336"/>
            <a:ext cx="118872" cy="118872"/>
          </a:xfrm>
          <a:prstGeom prst="rect">
            <a:avLst/>
          </a:prstGeom>
          <a:solidFill>
            <a:srgbClr val="0F8A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68096" y="310896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0F8A6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DEV REFERENCE · L0 / L1 / L2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03504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2243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Ownership: L0 engine · L2 content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AA3B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NexusCRM · Approval Email Notifications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0820095" y="643737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A3B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09 / 11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548640" y="137160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Behaviour = a Flow (registered content, L1/L2). sendEmail verb + Flow seam + front-end sugar = L0. No backend arm.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48640" y="1783080"/>
            <a:ext cx="5440680" cy="4160520"/>
          </a:xfrm>
          <a:prstGeom prst="roundRect">
            <a:avLst>
              <a:gd name="adj" fmla="val 1758"/>
            </a:avLst>
          </a:prstGeom>
          <a:solidFill>
            <a:srgbClr val="FFFFFF"/>
          </a:solidFill>
          <a:ln w="12700">
            <a:solidFill>
              <a:srgbClr val="CFCBF0"/>
            </a:solidFill>
            <a:prstDash val="solid"/>
          </a:ln>
          <a:effectLst>
            <a:outerShdw blurRad="114300" dist="38100" dir="8100000" algn="bl" rotWithShape="0">
              <a:srgbClr val="9AA3B2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22960" y="2011680"/>
            <a:ext cx="713232" cy="292608"/>
          </a:xfrm>
          <a:prstGeom prst="roundRect">
            <a:avLst>
              <a:gd name="adj" fmla="val 50000"/>
            </a:avLst>
          </a:prstGeom>
          <a:solidFill>
            <a:srgbClr val="4B41A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822960" y="2011680"/>
            <a:ext cx="7132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kern="0" spc="1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L0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1645920" y="1993392"/>
            <a:ext cx="4114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2937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engine + verb + sugar (have)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22960" y="2359152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Flow seam · sendEmail verb · front-end — upstream NexusCRM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841248" y="2743200"/>
            <a:ext cx="49377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100" dirty="0">
                <a:solidFill>
                  <a:srgbClr val="3C46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Flow approval action + executeApprovalFlowNotification</a:t>
            </a:r>
            <a:endParaRPr lang="en-US" sz="110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100" dirty="0">
                <a:solidFill>
                  <a:srgbClr val="3C46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sendEmail verb + Send Email node picker</a:t>
            </a:r>
            <a:endParaRPr lang="en-US" sz="110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100" dirty="0">
                <a:solidFill>
                  <a:srgbClr val="3C46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ReportFolder (Type='Email') folders</a:t>
            </a:r>
            <a:endParaRPr lang="en-US" sz="110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100" dirty="0">
                <a:solidFill>
                  <a:srgbClr val="3C46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Native {{Record.*}} rendering</a:t>
            </a:r>
            <a:endParaRPr lang="en-US" sz="110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100" dirty="0">
                <a:solidFill>
                  <a:srgbClr val="3C46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_System_EmailTemplate table</a:t>
            </a:r>
            <a:endParaRPr lang="en-US" sz="110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100" dirty="0">
                <a:solidFill>
                  <a:srgbClr val="3C46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Front-end “Email Alert” sugar (scaffolds a Flow)</a:t>
            </a:r>
            <a:endParaRPr lang="en-US" sz="110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100" dirty="0">
                <a:solidFill>
                  <a:srgbClr val="3C46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Action types: Field Update / Flow (no new arm)</a:t>
            </a:r>
            <a:endParaRPr lang="en-US" sz="110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100" dirty="0">
                <a:solidFill>
                  <a:srgbClr val="3C46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No backend engine change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6263640" y="1783080"/>
            <a:ext cx="5376672" cy="4160520"/>
          </a:xfrm>
          <a:prstGeom prst="roundRect">
            <a:avLst>
              <a:gd name="adj" fmla="val 1758"/>
            </a:avLst>
          </a:prstGeom>
          <a:solidFill>
            <a:srgbClr val="FFFFFF"/>
          </a:solidFill>
          <a:ln w="12700">
            <a:solidFill>
              <a:srgbClr val="EBD3A6"/>
            </a:solidFill>
            <a:prstDash val="solid"/>
          </a:ln>
          <a:effectLst>
            <a:outerShdw blurRad="114300" dist="38100" dir="8100000" algn="bl" rotWithShape="0">
              <a:srgbClr val="9AA3B2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6537960" y="2011680"/>
            <a:ext cx="713232" cy="292608"/>
          </a:xfrm>
          <a:prstGeom prst="roundRect">
            <a:avLst>
              <a:gd name="adj" fmla="val 50000"/>
            </a:avLst>
          </a:prstGeom>
          <a:solidFill>
            <a:srgbClr val="B5740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6537960" y="2011680"/>
            <a:ext cx="7132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kern="0" spc="1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L2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7360920" y="1993392"/>
            <a:ext cx="4023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2937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tenant catalog content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537960" y="2359152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enters as seed data, tenant-owned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6537960" y="2706624"/>
            <a:ext cx="4846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5C3B07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Email templates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6537960" y="2926080"/>
            <a:ext cx="4846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C46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74 active _System_EmailTemplate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6537960" y="3127248"/>
            <a:ext cx="4846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A5C47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→ deploy-baseline.seed.yaml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6537960" y="3456432"/>
            <a:ext cx="4846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5C3B07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Per-object folders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6537960" y="3675888"/>
            <a:ext cx="4846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C46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11 ReportFolder (Type='Email')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6537960" y="3877056"/>
            <a:ext cx="4846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A5C47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→ ships in nexuscrm-pingcap-pack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6537960" y="4206240"/>
            <a:ext cx="4846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email-alert behaviour = a Flow (L1/L2)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6537960" y="4480560"/>
            <a:ext cx="4828032" cy="1298448"/>
          </a:xfrm>
          <a:prstGeom prst="roundRect">
            <a:avLst>
              <a:gd name="adj" fmla="val 4225"/>
            </a:avLst>
          </a:prstGeom>
          <a:solidFill>
            <a:srgbClr val="ECEBFA"/>
          </a:solidFill>
          <a:ln w="12700">
            <a:solidFill>
              <a:srgbClr val="CFCB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6720840" y="4608576"/>
            <a:ext cx="4526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E27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T3: buildable on the Flow engine → registered content.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6720840" y="4937760"/>
            <a:ext cx="4526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3C46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sendEmail verb + Flow seam + FE sugar stay L0 (app-neutral).</a:t>
            </a:r>
            <a:endParaRPr lang="en-US" sz="1050" dirty="0"/>
          </a:p>
        </p:txBody>
      </p:sp>
      <p:sp>
        <p:nvSpPr>
          <p:cNvPr id="29" name="Text 27"/>
          <p:cNvSpPr/>
          <p:nvPr/>
        </p:nvSpPr>
        <p:spPr>
          <a:xfrm>
            <a:off x="6720840" y="5257800"/>
            <a:ext cx="4526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28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pingcap-pack/docs/design/approval-email-notifications.md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02336"/>
            <a:ext cx="118872" cy="118872"/>
          </a:xfrm>
          <a:prstGeom prst="rect">
            <a:avLst/>
          </a:prstGeom>
          <a:solidFill>
            <a:srgbClr val="0F8A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68096" y="310896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0F8A6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DELIVERY PATH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03504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2243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Deploy: catalog now, sugar next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AA3B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NexusCRM · Approval Email Notifications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0820095" y="643737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A3B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10 / 11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548640" y="1737360"/>
            <a:ext cx="3511296" cy="3931920"/>
          </a:xfrm>
          <a:prstGeom prst="roundRect">
            <a:avLst>
              <a:gd name="adj" fmla="val 2083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114300" dist="38100" dir="8100000" algn="bl" rotWithShape="0">
              <a:srgbClr val="9AA3B2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822960" y="2011680"/>
            <a:ext cx="1325880" cy="292608"/>
          </a:xfrm>
          <a:prstGeom prst="roundRect">
            <a:avLst>
              <a:gd name="adj" fmla="val 50000"/>
            </a:avLst>
          </a:prstGeom>
          <a:solidFill>
            <a:srgbClr val="E3F4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822960" y="2011680"/>
            <a:ext cx="1325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kern="0" spc="100" dirty="0">
                <a:solidFill>
                  <a:srgbClr val="0A5C47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PHASE 1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822960" y="2450592"/>
            <a:ext cx="296265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550" b="1" dirty="0">
                <a:solidFill>
                  <a:srgbClr val="1F2937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Catalog — L2, now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841248" y="3218688"/>
            <a:ext cx="2944368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rgbClr val="3C46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74 templates → native merge</a:t>
            </a:r>
            <a:endParaRPr lang="en-US" sz="120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rgbClr val="3C46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11 per-object folders</a:t>
            </a:r>
            <a:endParaRPr lang="en-US" sz="120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rgbClr val="3C46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deploy-baseline seed (no rebuild)</a:t>
            </a:r>
            <a:endParaRPr lang="en-US" sz="120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rgbClr val="3C46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Send Email picker populated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22960" y="5102352"/>
            <a:ext cx="29626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Ships via the pack.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4261104" y="1737360"/>
            <a:ext cx="3511296" cy="3931920"/>
          </a:xfrm>
          <a:prstGeom prst="roundRect">
            <a:avLst>
              <a:gd name="adj" fmla="val 2083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114300" dist="38100" dir="8100000" algn="bl" rotWithShape="0">
              <a:srgbClr val="9AA3B2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4535424" y="2011680"/>
            <a:ext cx="1325880" cy="292608"/>
          </a:xfrm>
          <a:prstGeom prst="roundRect">
            <a:avLst>
              <a:gd name="adj" fmla="val 50000"/>
            </a:avLst>
          </a:prstGeom>
          <a:solidFill>
            <a:srgbClr val="FBEFD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535424" y="2011680"/>
            <a:ext cx="1325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kern="0" spc="100" dirty="0">
                <a:solidFill>
                  <a:srgbClr val="5C3B07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PHASE 2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535424" y="2450592"/>
            <a:ext cx="296265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550" b="1" dirty="0">
                <a:solidFill>
                  <a:srgbClr val="1F2937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Email Alert sugar — L0 FE</a:t>
            </a:r>
            <a:endParaRPr lang="en-US" sz="1550" dirty="0"/>
          </a:p>
        </p:txBody>
      </p:sp>
      <p:sp>
        <p:nvSpPr>
          <p:cNvPr id="17" name="Text 15"/>
          <p:cNvSpPr/>
          <p:nvPr/>
        </p:nvSpPr>
        <p:spPr>
          <a:xfrm>
            <a:off x="4553712" y="3218688"/>
            <a:ext cx="2944368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rgbClr val="3C46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“Email Alert” option per event</a:t>
            </a:r>
            <a:endParaRPr lang="en-US" sz="120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rgbClr val="3C46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scaffolds a Flow (upstream FE PR)</a:t>
            </a:r>
            <a:endParaRPr lang="en-US" sz="120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rgbClr val="3C46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no backend change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535424" y="5102352"/>
            <a:ext cx="29626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SFDC-parity UX.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7973568" y="1737360"/>
            <a:ext cx="3511296" cy="3931920"/>
          </a:xfrm>
          <a:prstGeom prst="roundRect">
            <a:avLst>
              <a:gd name="adj" fmla="val 2083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114300" dist="38100" dir="8100000" algn="bl" rotWithShape="0">
              <a:srgbClr val="9AA3B2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8247888" y="2011680"/>
            <a:ext cx="1325880" cy="292608"/>
          </a:xfrm>
          <a:prstGeom prst="roundRect">
            <a:avLst>
              <a:gd name="adj" fmla="val 50000"/>
            </a:avLst>
          </a:prstGeom>
          <a:solidFill>
            <a:srgbClr val="F1F1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8247888" y="2011680"/>
            <a:ext cx="1325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kern="0" spc="100" dirty="0">
                <a:solidFill>
                  <a:srgbClr val="1F2937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PHASE 3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8247888" y="2450592"/>
            <a:ext cx="296265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550" b="1" dirty="0">
                <a:solidFill>
                  <a:srgbClr val="1F2937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Flows + polish</a:t>
            </a:r>
            <a:endParaRPr lang="en-US" sz="1550" dirty="0"/>
          </a:p>
        </p:txBody>
      </p:sp>
      <p:sp>
        <p:nvSpPr>
          <p:cNvPr id="23" name="Text 21"/>
          <p:cNvSpPr/>
          <p:nvPr/>
        </p:nvSpPr>
        <p:spPr>
          <a:xfrm>
            <a:off x="8266176" y="3218688"/>
            <a:ext cx="2944368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rgbClr val="3C46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{{Approval.RequestUrl}} (#2267)</a:t>
            </a:r>
            <a:endParaRPr lang="en-US" sz="120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rgbClr val="3C46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remaining approvals (#3556)</a:t>
            </a:r>
            <a:endParaRPr lang="en-US" sz="120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rgbClr val="3C46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HTML templates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8247888" y="5102352"/>
            <a:ext cx="29626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6B72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Follow-ups.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224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20624"/>
            <a:ext cx="118872" cy="118872"/>
          </a:xfrm>
          <a:prstGeom prst="rect">
            <a:avLst/>
          </a:prstGeom>
          <a:solidFill>
            <a:srgbClr val="0F8A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68096" y="329184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0F8A6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WHERE IT LIVES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58368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Tracking &amp; next steps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48640" y="1783080"/>
            <a:ext cx="5358384" cy="3383280"/>
          </a:xfrm>
          <a:prstGeom prst="roundRect">
            <a:avLst>
              <a:gd name="adj" fmla="val 2162"/>
            </a:avLst>
          </a:prstGeom>
          <a:solidFill>
            <a:srgbClr val="1C3A5B"/>
          </a:solidFill>
          <a:ln w="12700">
            <a:solidFill>
              <a:srgbClr val="2E4D7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68680" y="2057400"/>
            <a:ext cx="471830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Tracking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86968" y="2651760"/>
            <a:ext cx="4700016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00" dirty="0">
                <a:solidFill>
                  <a:srgbClr val="CAD8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Flow-native email / empty picker = #2267</a:t>
            </a:r>
            <a:endParaRPr lang="en-US" sz="130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00" dirty="0">
                <a:solidFill>
                  <a:srgbClr val="CAD8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Pack approval-email gap = #3530</a:t>
            </a:r>
            <a:endParaRPr lang="en-US" sz="130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00" dirty="0">
                <a:solidFill>
                  <a:srgbClr val="CAD8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Remaining approvals/templates = #3556</a:t>
            </a:r>
            <a:endParaRPr lang="en-US" sz="130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00" dirty="0">
                <a:solidFill>
                  <a:srgbClr val="CAD8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Design = docs/design/approval-email-notifications.md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281928" y="1783080"/>
            <a:ext cx="5358384" cy="3383280"/>
          </a:xfrm>
          <a:prstGeom prst="roundRect">
            <a:avLst>
              <a:gd name="adj" fmla="val 2162"/>
            </a:avLst>
          </a:prstGeom>
          <a:solidFill>
            <a:srgbClr val="1C3A5B"/>
          </a:solidFill>
          <a:ln w="12700">
            <a:solidFill>
              <a:srgbClr val="2E4D7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6601968" y="2057400"/>
            <a:ext cx="471830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Next steps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620256" y="2651760"/>
            <a:ext cx="4700016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00" dirty="0">
                <a:solidFill>
                  <a:srgbClr val="CAD8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Seed 74 templates + 11 folders (L2)</a:t>
            </a:r>
            <a:endParaRPr lang="en-US" sz="130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00" dirty="0">
                <a:solidFill>
                  <a:srgbClr val="CAD8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Upstream FE PR: Email Alert convenience (L0)</a:t>
            </a:r>
            <a:endParaRPr lang="en-US" sz="130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00" dirty="0">
                <a:solidFill>
                  <a:srgbClr val="CAD8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UAT: approval-email-template-catalog case</a:t>
            </a:r>
            <a:endParaRPr lang="en-US" sz="130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00" dirty="0">
                <a:solidFill>
                  <a:srgbClr val="CAD8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Verify the per-event picker on staging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48640" y="553212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F8A6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github.com/pingcap-inc/nexuscrm-pingcap-pack/issues/3530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3913</TotalTime>
  <Words>1281</Words>
  <Application>Microsoft Office PowerPoint</Application>
  <PresentationFormat>Widescreen</PresentationFormat>
  <Paragraphs>229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Consolas</vt:lpstr>
      <vt:lpstr>Georgia</vt:lpstr>
      <vt:lpstr>Segoe UI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NexusCRM Per-User Private List Views</dc:title>
  <dc:subject>PptxGenJS Presentation</dc:subject>
  <dc:creator>Chen Du</dc:creator>
  <cp:lastModifiedBy>chen.du</cp:lastModifiedBy>
  <cp:revision>1</cp:revision>
  <dcterms:created xsi:type="dcterms:W3CDTF">2026-06-17T07:10:03Z</dcterms:created>
  <dcterms:modified xsi:type="dcterms:W3CDTF">2026-06-29T06:08:54Z</dcterms:modified>
</cp:coreProperties>
</file>