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1D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13716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300" kern="0" dirty="0">
                <a:solidFill>
                  <a:srgbClr val="6461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RECORD-PAGE UX  ·  DESIGN FOR DECISION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66928" y="1783080"/>
            <a:ext cx="82296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“Most Recent Activity”</a:t>
            </a:r>
            <a:endParaRPr lang="en-US" sz="46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record-page feed</a:t>
            </a:r>
            <a:endParaRPr lang="en-US" sz="4600" dirty="0"/>
          </a:p>
        </p:txBody>
      </p:sp>
      <p:sp>
        <p:nvSpPr>
          <p:cNvPr id="4" name="Text 2"/>
          <p:cNvSpPr/>
          <p:nvPr/>
        </p:nvSpPr>
        <p:spPr>
          <a:xfrm>
            <a:off x="566928" y="3794760"/>
            <a:ext cx="7680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8A9A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single, time-sorted feed on the Opportunity page — field changes + activities + posts, latest→oldest, with click-through. Shown Before / After so you can make the call.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8686800" y="1737360"/>
            <a:ext cx="2926080" cy="3383280"/>
          </a:xfrm>
          <a:prstGeom prst="roundRect">
            <a:avLst>
              <a:gd name="adj" fmla="val 2500"/>
            </a:avLst>
          </a:prstGeom>
          <a:solidFill>
            <a:srgbClr val="16294A"/>
          </a:solidFill>
          <a:ln w="12700">
            <a:solidFill>
              <a:srgbClr val="24406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869680" y="1874520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Recent Activity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8869680" y="2340864"/>
            <a:ext cx="128016" cy="128016"/>
          </a:xfrm>
          <a:prstGeom prst="ellipse">
            <a:avLst/>
          </a:prstGeom>
          <a:solidFill>
            <a:srgbClr val="2F6BF0"/>
          </a:solidFill>
          <a:ln/>
        </p:spPr>
      </p:sp>
      <p:sp>
        <p:nvSpPr>
          <p:cNvPr id="8" name="Text 6"/>
          <p:cNvSpPr/>
          <p:nvPr/>
        </p:nvSpPr>
        <p:spPr>
          <a:xfrm>
            <a:off x="9089136" y="2286000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 1,199,636 → …636.10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9089136" y="2505456"/>
            <a:ext cx="2377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A9A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Chen Du · 4h ago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8869680" y="2999232"/>
            <a:ext cx="128016" cy="128016"/>
          </a:xfrm>
          <a:prstGeom prst="ellipse">
            <a:avLst/>
          </a:prstGeom>
          <a:solidFill>
            <a:srgbClr val="12A150"/>
          </a:solidFill>
          <a:ln/>
        </p:spPr>
      </p:sp>
      <p:sp>
        <p:nvSpPr>
          <p:cNvPr id="11" name="Text 9"/>
          <p:cNvSpPr/>
          <p:nvPr/>
        </p:nvSpPr>
        <p:spPr>
          <a:xfrm>
            <a:off x="9089136" y="2944368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Chorus - Gusto sync (Call)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9089136" y="3163824"/>
            <a:ext cx="2377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A9A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Aaron Alvarez · Apr 28</a:t>
            </a:r>
            <a:endParaRPr lang="en-US" sz="850" dirty="0"/>
          </a:p>
        </p:txBody>
      </p:sp>
      <p:sp>
        <p:nvSpPr>
          <p:cNvPr id="13" name="Shape 11"/>
          <p:cNvSpPr/>
          <p:nvPr/>
        </p:nvSpPr>
        <p:spPr>
          <a:xfrm>
            <a:off x="8869680" y="3657600"/>
            <a:ext cx="128016" cy="128016"/>
          </a:xfrm>
          <a:prstGeom prst="ellipse">
            <a:avLst/>
          </a:prstGeom>
          <a:solidFill>
            <a:srgbClr val="2F6BF0"/>
          </a:solidFill>
          <a:ln/>
        </p:spPr>
      </p:sp>
      <p:sp>
        <p:nvSpPr>
          <p:cNvPr id="14" name="Text 12"/>
          <p:cNvSpPr/>
          <p:nvPr/>
        </p:nvSpPr>
        <p:spPr>
          <a:xfrm>
            <a:off x="9089136" y="3602736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→ Technical Validation</a:t>
            </a:r>
            <a:endParaRPr lang="en-US" sz="950" dirty="0"/>
          </a:p>
        </p:txBody>
      </p:sp>
      <p:sp>
        <p:nvSpPr>
          <p:cNvPr id="15" name="Text 13"/>
          <p:cNvSpPr/>
          <p:nvPr/>
        </p:nvSpPr>
        <p:spPr>
          <a:xfrm>
            <a:off x="9089136" y="3822192"/>
            <a:ext cx="2377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A9A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Chen Du · Jul 20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8869680" y="4315968"/>
            <a:ext cx="128016" cy="128016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17" name="Text 15"/>
          <p:cNvSpPr/>
          <p:nvPr/>
        </p:nvSpPr>
        <p:spPr>
          <a:xfrm>
            <a:off x="9089136" y="4261104"/>
            <a:ext cx="23774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“Legal review scheduled”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9089136" y="4480560"/>
            <a:ext cx="2377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8A9A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 · Mar 31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566928" y="647395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A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Recent Activity — record-page feed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1073384" y="64739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A9A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11055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300" kern="0" dirty="0">
                <a:solidFill>
                  <a:srgbClr val="6461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SALESFORCE SHOWS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566928" y="749808"/>
            <a:ext cx="1105509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rgbClr val="13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feed, three streams, latest → oldest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66928" y="1874520"/>
            <a:ext cx="3471672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DDE5F0"/>
            </a:solidFill>
            <a:prstDash val="solid"/>
          </a:ln>
          <a:effectLst>
            <a:outerShdw sx="100000" sy="100000" kx="0" ky="0" algn="bl" rotWithShape="0" blurRad="76200" dist="25400" dir="5400000">
              <a:srgbClr val="0E1D33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41248" y="2167128"/>
            <a:ext cx="365760" cy="365760"/>
          </a:xfrm>
          <a:prstGeom prst="ellipse">
            <a:avLst/>
          </a:prstGeom>
          <a:solidFill>
            <a:srgbClr val="2F6BF0"/>
          </a:solidFill>
          <a:ln/>
        </p:spPr>
      </p:sp>
      <p:sp>
        <p:nvSpPr>
          <p:cNvPr id="6" name="Text 4"/>
          <p:cNvSpPr/>
          <p:nvPr/>
        </p:nvSpPr>
        <p:spPr>
          <a:xfrm>
            <a:off x="1344168" y="2148840"/>
            <a:ext cx="24658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 changes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41248" y="2743200"/>
            <a:ext cx="29230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“X updated this record” + field old → new value.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841248" y="3319272"/>
            <a:ext cx="29230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980" i="1" dirty="0">
                <a:solidFill>
                  <a:srgbClr val="2F6B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Live: ARR_Amount_USD__c  1,199,636 → 1,199,636.10</a:t>
            </a:r>
            <a:endParaRPr lang="en-US" sz="980" dirty="0"/>
          </a:p>
        </p:txBody>
      </p:sp>
      <p:sp>
        <p:nvSpPr>
          <p:cNvPr id="9" name="Shape 7"/>
          <p:cNvSpPr/>
          <p:nvPr/>
        </p:nvSpPr>
        <p:spPr>
          <a:xfrm>
            <a:off x="4358640" y="1874520"/>
            <a:ext cx="3471672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DDE5F0"/>
            </a:solidFill>
            <a:prstDash val="solid"/>
          </a:ln>
          <a:effectLst>
            <a:outerShdw sx="100000" sy="100000" kx="0" ky="0" algn="bl" rotWithShape="0" blurRad="76200" dist="25400" dir="5400000">
              <a:srgbClr val="0E1D33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632960" y="2167128"/>
            <a:ext cx="365760" cy="365760"/>
          </a:xfrm>
          <a:prstGeom prst="ellipse">
            <a:avLst/>
          </a:prstGeom>
          <a:solidFill>
            <a:srgbClr val="12A150"/>
          </a:solidFill>
          <a:ln/>
        </p:spPr>
      </p:sp>
      <p:sp>
        <p:nvSpPr>
          <p:cNvPr id="11" name="Text 9"/>
          <p:cNvSpPr/>
          <p:nvPr/>
        </p:nvSpPr>
        <p:spPr>
          <a:xfrm>
            <a:off x="5135880" y="2148840"/>
            <a:ext cx="24658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Activities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632960" y="2743200"/>
            <a:ext cx="29230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Tasks / Events / Emails — click through to detail.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4632960" y="3319272"/>
            <a:ext cx="29230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980" i="1" dirty="0">
                <a:solidFill>
                  <a:srgbClr val="12A1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Live: 12 Tasks (Chorus - Gusto sync, …)</a:t>
            </a:r>
            <a:endParaRPr lang="en-US" sz="980" dirty="0"/>
          </a:p>
        </p:txBody>
      </p:sp>
      <p:sp>
        <p:nvSpPr>
          <p:cNvPr id="14" name="Shape 12"/>
          <p:cNvSpPr/>
          <p:nvPr/>
        </p:nvSpPr>
        <p:spPr>
          <a:xfrm>
            <a:off x="8150352" y="1874520"/>
            <a:ext cx="3471672" cy="2011680"/>
          </a:xfrm>
          <a:prstGeom prst="roundRect">
            <a:avLst>
              <a:gd name="adj" fmla="val 3636"/>
            </a:avLst>
          </a:prstGeom>
          <a:solidFill>
            <a:srgbClr val="FFFFFF"/>
          </a:solidFill>
          <a:ln w="12700">
            <a:solidFill>
              <a:srgbClr val="DDE5F0"/>
            </a:solidFill>
            <a:prstDash val="solid"/>
          </a:ln>
          <a:effectLst>
            <a:outerShdw sx="100000" sy="100000" kx="0" ky="0" algn="bl" rotWithShape="0" blurRad="76200" dist="25400" dir="5400000">
              <a:srgbClr val="0E1D33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424672" y="2167128"/>
            <a:ext cx="365760" cy="365760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16" name="Text 14"/>
          <p:cNvSpPr/>
          <p:nvPr/>
        </p:nvSpPr>
        <p:spPr>
          <a:xfrm>
            <a:off x="8927592" y="2148840"/>
            <a:ext cx="24658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Posts / comments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424672" y="2743200"/>
            <a:ext cx="292303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Chatter posts and replies on the record.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8424672" y="3319272"/>
            <a:ext cx="29230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980" i="1" dirty="0">
                <a:solidFill>
                  <a:srgbClr val="8B5C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third stream in the same feed</a:t>
            </a:r>
            <a:endParaRPr lang="en-US" sz="980" dirty="0"/>
          </a:p>
        </p:txBody>
      </p:sp>
      <p:sp>
        <p:nvSpPr>
          <p:cNvPr id="19" name="Shape 17"/>
          <p:cNvSpPr/>
          <p:nvPr/>
        </p:nvSpPr>
        <p:spPr>
          <a:xfrm>
            <a:off x="566928" y="4160520"/>
            <a:ext cx="11055096" cy="960120"/>
          </a:xfrm>
          <a:prstGeom prst="roundRect">
            <a:avLst>
              <a:gd name="adj" fmla="val 6667"/>
            </a:avLst>
          </a:prstGeom>
          <a:solidFill>
            <a:srgbClr val="FFF3E0"/>
          </a:solidFill>
          <a:ln/>
        </p:spPr>
      </p:sp>
      <p:sp>
        <p:nvSpPr>
          <p:cNvPr id="20" name="Text 18"/>
          <p:cNvSpPr/>
          <p:nvPr/>
        </p:nvSpPr>
        <p:spPr>
          <a:xfrm>
            <a:off x="822960" y="4160520"/>
            <a:ext cx="1055217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8A5A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Important — this is a different feature than the History tab. 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6B4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Salesforce has TWO field-tracking features: </a:t>
            </a:r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6B4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 History Tracking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6B4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the 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6B4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&lt;Object&gt;History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6B4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tab + reports (Epic #3748), and </a:t>
            </a:r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6B4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 Tracking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6B4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→ the FeedItem stream behind “Most Recent Activity.” In NexusCRM we reuse the </a:t>
            </a:r>
            <a:pPr indent="0" marL="0">
              <a:lnSpc>
                <a:spcPct val="112000"/>
              </a:lnSpc>
              <a:buNone/>
            </a:pPr>
            <a:r>
              <a:rPr lang="en-US" sz="1250" b="1" dirty="0">
                <a:solidFill>
                  <a:srgbClr val="6B4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_System_AuditLog source</a:t>
            </a:r>
            <a:pPr indent="0" marL="0">
              <a:lnSpc>
                <a:spcPct val="112000"/>
              </a:lnSpc>
              <a:buNone/>
            </a:pPr>
            <a:r>
              <a:rPr lang="en-US" sz="1250" dirty="0">
                <a:solidFill>
                  <a:srgbClr val="6B4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for both — no second store.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566928" y="647395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Recent Activity — record-page feed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1073384" y="64739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11055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300" kern="0" dirty="0">
                <a:solidFill>
                  <a:srgbClr val="E05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 ·  TODAY ON THE OPPORTUNITY PAGE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566928" y="749808"/>
            <a:ext cx="1105509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rgbClr val="13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Fragmented — three surfaces, never merged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66928" y="1572768"/>
            <a:ext cx="11055096" cy="4572000"/>
          </a:xfrm>
          <a:prstGeom prst="roundRect">
            <a:avLst>
              <a:gd name="adj" fmla="val 1200"/>
            </a:avLst>
          </a:prstGeom>
          <a:solidFill>
            <a:srgbClr val="FFFFFF"/>
          </a:solidFill>
          <a:ln w="19050">
            <a:solidFill>
              <a:srgbClr val="DDE5F0"/>
            </a:solidFill>
            <a:prstDash val="solid"/>
          </a:ln>
          <a:effectLst>
            <a:outerShdw sx="100000" sy="100000" kx="0" ky="0" algn="bl" rotWithShape="0" blurRad="114300" dist="38100" dir="5400000">
              <a:srgbClr val="0E1D33">
                <a:alpha val="16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85216" y="1591056"/>
            <a:ext cx="11018520" cy="475488"/>
          </a:xfrm>
          <a:prstGeom prst="rect">
            <a:avLst/>
          </a:prstGeom>
          <a:solidFill>
            <a:srgbClr val="EAF0F8"/>
          </a:solidFill>
          <a:ln/>
        </p:spPr>
      </p:sp>
      <p:sp>
        <p:nvSpPr>
          <p:cNvPr id="6" name="Shape 4"/>
          <p:cNvSpPr/>
          <p:nvPr/>
        </p:nvSpPr>
        <p:spPr>
          <a:xfrm>
            <a:off x="749808" y="1691640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D9862B"/>
          </a:solidFill>
          <a:ln/>
        </p:spPr>
      </p:sp>
      <p:sp>
        <p:nvSpPr>
          <p:cNvPr id="7" name="Text 5"/>
          <p:cNvSpPr/>
          <p:nvPr/>
        </p:nvSpPr>
        <p:spPr>
          <a:xfrm>
            <a:off x="1115568" y="1627632"/>
            <a:ext cx="49377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Opportunity  ·  Gusto - MySQL replace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144768" y="1627632"/>
            <a:ext cx="52943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9A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</a:t>
            </a:r>
            <a:pPr algn="r" indent="0" marL="0">
              <a:buNone/>
            </a:pPr>
            <a:r>
              <a:rPr lang="en-US" sz="1100" b="1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Launched</a:t>
            </a:r>
            <a:pPr algn="r" indent="0" marL="0">
              <a:buNone/>
            </a:pPr>
            <a:r>
              <a:rPr lang="en-US" sz="1100" dirty="0">
                <a:solidFill>
                  <a:srgbClr val="8A9A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ARR </a:t>
            </a:r>
            <a:pPr algn="r" indent="0" marL="0">
              <a:buNone/>
            </a:pPr>
            <a:r>
              <a:rPr lang="en-US" sz="1100" b="1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1,199,636</a:t>
            </a:r>
            <a:pPr algn="r" indent="0" marL="0">
              <a:buNone/>
            </a:pPr>
            <a:r>
              <a:rPr lang="en-US" sz="1100" dirty="0">
                <a:solidFill>
                  <a:srgbClr val="8A9A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Prob </a:t>
            </a:r>
            <a:pPr algn="r" indent="0" marL="0">
              <a:buNone/>
            </a:pPr>
            <a:r>
              <a:rPr lang="en-US" sz="1100" b="1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740664" y="2103120"/>
            <a:ext cx="954634" cy="329184"/>
          </a:xfrm>
          <a:prstGeom prst="roundRect">
            <a:avLst>
              <a:gd name="adj" fmla="val 13889"/>
            </a:avLst>
          </a:prstGeom>
          <a:solidFill>
            <a:srgbClr val="6461F1"/>
          </a:solidFill>
          <a:ln/>
        </p:spPr>
      </p:sp>
      <p:sp>
        <p:nvSpPr>
          <p:cNvPr id="10" name="Text 8"/>
          <p:cNvSpPr/>
          <p:nvPr/>
        </p:nvSpPr>
        <p:spPr>
          <a:xfrm>
            <a:off x="795528" y="2121408"/>
            <a:ext cx="84490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Details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1896466" y="2121408"/>
            <a:ext cx="92903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TiDB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3081528" y="2121408"/>
            <a:ext cx="134965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Qualification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4687214" y="2121408"/>
            <a:ext cx="101315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5956402" y="2121408"/>
            <a:ext cx="92903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7141464" y="2121408"/>
            <a:ext cx="92903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 SRRP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58368" y="2505456"/>
            <a:ext cx="10872216" cy="0"/>
          </a:xfrm>
          <a:prstGeom prst="line">
            <a:avLst/>
          </a:prstGeom>
          <a:noFill/>
          <a:ln w="12700">
            <a:solidFill>
              <a:srgbClr val="DDE5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" y="26334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Opportunity Information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822960" y="3090672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A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Opportunity Name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822960" y="3300984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Gusto - MySQL replace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822960" y="3639312"/>
            <a:ext cx="3108960" cy="0"/>
          </a:xfrm>
          <a:prstGeom prst="line">
            <a:avLst/>
          </a:prstGeom>
          <a:noFill/>
          <a:ln w="12700">
            <a:solidFill>
              <a:srgbClr val="EAF0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270248" y="3090672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A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270248" y="3300984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Aaron Alvarez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4270248" y="3639312"/>
            <a:ext cx="3108960" cy="0"/>
          </a:xfrm>
          <a:prstGeom prst="line">
            <a:avLst/>
          </a:prstGeom>
          <a:noFill/>
          <a:ln w="12700">
            <a:solidFill>
              <a:srgbClr val="EAF0F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22960" y="3840480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A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 Name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822960" y="405079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Gusto, Inc.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822960" y="4389120"/>
            <a:ext cx="3108960" cy="0"/>
          </a:xfrm>
          <a:prstGeom prst="line">
            <a:avLst/>
          </a:prstGeom>
          <a:noFill/>
          <a:ln w="12700">
            <a:solidFill>
              <a:srgbClr val="EAF0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270248" y="3840480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A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4270248" y="405079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4270248" y="4389120"/>
            <a:ext cx="3108960" cy="0"/>
          </a:xfrm>
          <a:prstGeom prst="line">
            <a:avLst/>
          </a:prstGeom>
          <a:noFill/>
          <a:ln w="12700">
            <a:solidFill>
              <a:srgbClr val="EAF0F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22960" y="459028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A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822960" y="480060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Launched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822960" y="5138928"/>
            <a:ext cx="3108960" cy="0"/>
          </a:xfrm>
          <a:prstGeom prst="line">
            <a:avLst/>
          </a:prstGeom>
          <a:noFill/>
          <a:ln w="12700">
            <a:solidFill>
              <a:srgbClr val="EAF0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270248" y="459028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A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 Date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4270248" y="480060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3/31/2026</a:t>
            </a:r>
            <a:endParaRPr lang="en-US" sz="1150" dirty="0"/>
          </a:p>
        </p:txBody>
      </p:sp>
      <p:sp>
        <p:nvSpPr>
          <p:cNvPr id="35" name="Shape 33"/>
          <p:cNvSpPr/>
          <p:nvPr/>
        </p:nvSpPr>
        <p:spPr>
          <a:xfrm>
            <a:off x="4270248" y="5138928"/>
            <a:ext cx="3108960" cy="0"/>
          </a:xfrm>
          <a:prstGeom prst="line">
            <a:avLst/>
          </a:prstGeom>
          <a:noFill/>
          <a:ln w="12700">
            <a:solidFill>
              <a:srgbClr val="EAF0F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22960" y="5340096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A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New ARR (USD)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822960" y="55504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1,199,636.10</a:t>
            </a:r>
            <a:endParaRPr lang="en-US" sz="1150" dirty="0"/>
          </a:p>
        </p:txBody>
      </p:sp>
      <p:sp>
        <p:nvSpPr>
          <p:cNvPr id="38" name="Shape 36"/>
          <p:cNvSpPr/>
          <p:nvPr/>
        </p:nvSpPr>
        <p:spPr>
          <a:xfrm>
            <a:off x="822960" y="5888736"/>
            <a:ext cx="3108960" cy="0"/>
          </a:xfrm>
          <a:prstGeom prst="line">
            <a:avLst/>
          </a:prstGeom>
          <a:noFill/>
          <a:ln w="12700">
            <a:solidFill>
              <a:srgbClr val="EAF0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270248" y="5340096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A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Forecast Category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4270248" y="55504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Commit</a:t>
            </a:r>
            <a:endParaRPr lang="en-US" sz="1150" dirty="0"/>
          </a:p>
        </p:txBody>
      </p:sp>
      <p:sp>
        <p:nvSpPr>
          <p:cNvPr id="41" name="Shape 39"/>
          <p:cNvSpPr/>
          <p:nvPr/>
        </p:nvSpPr>
        <p:spPr>
          <a:xfrm>
            <a:off x="4270248" y="5888736"/>
            <a:ext cx="3108960" cy="0"/>
          </a:xfrm>
          <a:prstGeom prst="line">
            <a:avLst/>
          </a:prstGeom>
          <a:noFill/>
          <a:ln w="12700">
            <a:solidFill>
              <a:srgbClr val="EAF0F8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7662672" y="2587752"/>
            <a:ext cx="0" cy="3438144"/>
          </a:xfrm>
          <a:prstGeom prst="line">
            <a:avLst/>
          </a:prstGeom>
          <a:noFill/>
          <a:ln w="12700">
            <a:solidFill>
              <a:srgbClr val="DDE5F0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7808976" y="2633472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Approval Chain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7808976" y="2953512"/>
            <a:ext cx="3611880" cy="548640"/>
          </a:xfrm>
          <a:prstGeom prst="roundRect">
            <a:avLst>
              <a:gd name="adj" fmla="val 8333"/>
            </a:avLst>
          </a:prstGeom>
          <a:solidFill>
            <a:srgbClr val="EAF0F8"/>
          </a:solidFill>
          <a:ln/>
        </p:spPr>
      </p:sp>
      <p:sp>
        <p:nvSpPr>
          <p:cNvPr id="45" name="Text 43"/>
          <p:cNvSpPr/>
          <p:nvPr/>
        </p:nvSpPr>
        <p:spPr>
          <a:xfrm>
            <a:off x="7946136" y="2953512"/>
            <a:ext cx="3337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Submitted → Pending</a:t>
            </a:r>
            <a:endParaRPr lang="en-US" sz="1000" dirty="0"/>
          </a:p>
        </p:txBody>
      </p:sp>
      <p:sp>
        <p:nvSpPr>
          <p:cNvPr id="46" name="Shape 44"/>
          <p:cNvSpPr/>
          <p:nvPr/>
        </p:nvSpPr>
        <p:spPr>
          <a:xfrm>
            <a:off x="7808976" y="3685032"/>
            <a:ext cx="3611880" cy="2295144"/>
          </a:xfrm>
          <a:prstGeom prst="roundRect">
            <a:avLst>
              <a:gd name="adj" fmla="val 2390"/>
            </a:avLst>
          </a:prstGeom>
          <a:solidFill>
            <a:srgbClr val="FBFCFE"/>
          </a:solidFill>
          <a:ln w="12700">
            <a:solidFill>
              <a:srgbClr val="DDE5F0"/>
            </a:solidFill>
            <a:prstDash val="dash"/>
          </a:ln>
        </p:spPr>
      </p:sp>
      <p:sp>
        <p:nvSpPr>
          <p:cNvPr id="47" name="Text 45"/>
          <p:cNvSpPr/>
          <p:nvPr/>
        </p:nvSpPr>
        <p:spPr>
          <a:xfrm>
            <a:off x="7808976" y="3685032"/>
            <a:ext cx="3611880" cy="2295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i="1" dirty="0">
                <a:solidFill>
                  <a:srgbClr val="8A9A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activity feed here</a:t>
            </a:r>
            <a:endParaRPr lang="en-US" sz="1100" dirty="0"/>
          </a:p>
        </p:txBody>
      </p:sp>
      <p:sp>
        <p:nvSpPr>
          <p:cNvPr id="48" name="Shape 46"/>
          <p:cNvSpPr/>
          <p:nvPr/>
        </p:nvSpPr>
        <p:spPr>
          <a:xfrm>
            <a:off x="566928" y="6272784"/>
            <a:ext cx="11055096" cy="457200"/>
          </a:xfrm>
          <a:prstGeom prst="roundRect">
            <a:avLst>
              <a:gd name="adj" fmla="val 12000"/>
            </a:avLst>
          </a:prstGeom>
          <a:solidFill>
            <a:srgbClr val="FBE3DD"/>
          </a:solidFill>
          <a:ln/>
        </p:spPr>
      </p:sp>
      <p:sp>
        <p:nvSpPr>
          <p:cNvPr id="49" name="Text 47"/>
          <p:cNvSpPr/>
          <p:nvPr/>
        </p:nvSpPr>
        <p:spPr>
          <a:xfrm>
            <a:off x="795528" y="6272784"/>
            <a:ext cx="105978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A4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 changes → a History sub-tab · activities → the Activity tab · comments → elsewhere. Not time-merged — and on the Opportunity layout the History &amp; Comments surfaces aren’t even present.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11055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300" kern="0" dirty="0">
                <a:solidFill>
                  <a:srgbClr val="0E93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 ·  PROPOSED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566928" y="749808"/>
            <a:ext cx="1105509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rgbClr val="13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“Most Recent Activity” feed in the sidebar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66928" y="1572768"/>
            <a:ext cx="11055096" cy="4572000"/>
          </a:xfrm>
          <a:prstGeom prst="roundRect">
            <a:avLst>
              <a:gd name="adj" fmla="val 1200"/>
            </a:avLst>
          </a:prstGeom>
          <a:solidFill>
            <a:srgbClr val="FFFFFF"/>
          </a:solidFill>
          <a:ln w="19050">
            <a:solidFill>
              <a:srgbClr val="DDE5F0"/>
            </a:solidFill>
            <a:prstDash val="solid"/>
          </a:ln>
          <a:effectLst>
            <a:outerShdw sx="100000" sy="100000" kx="0" ky="0" algn="bl" rotWithShape="0" blurRad="114300" dist="38100" dir="5400000">
              <a:srgbClr val="0E1D33">
                <a:alpha val="16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585216" y="1591056"/>
            <a:ext cx="11018520" cy="475488"/>
          </a:xfrm>
          <a:prstGeom prst="rect">
            <a:avLst/>
          </a:prstGeom>
          <a:solidFill>
            <a:srgbClr val="EAF0F8"/>
          </a:solidFill>
          <a:ln/>
        </p:spPr>
      </p:sp>
      <p:sp>
        <p:nvSpPr>
          <p:cNvPr id="6" name="Shape 4"/>
          <p:cNvSpPr/>
          <p:nvPr/>
        </p:nvSpPr>
        <p:spPr>
          <a:xfrm>
            <a:off x="749808" y="1691640"/>
            <a:ext cx="274320" cy="274320"/>
          </a:xfrm>
          <a:prstGeom prst="roundRect">
            <a:avLst>
              <a:gd name="adj" fmla="val 16667"/>
            </a:avLst>
          </a:prstGeom>
          <a:solidFill>
            <a:srgbClr val="D9862B"/>
          </a:solidFill>
          <a:ln/>
        </p:spPr>
      </p:sp>
      <p:sp>
        <p:nvSpPr>
          <p:cNvPr id="7" name="Text 5"/>
          <p:cNvSpPr/>
          <p:nvPr/>
        </p:nvSpPr>
        <p:spPr>
          <a:xfrm>
            <a:off x="1115568" y="1627632"/>
            <a:ext cx="493776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Opportunity  ·  Gusto - MySQL replace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144768" y="1627632"/>
            <a:ext cx="529437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8A9A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 </a:t>
            </a:r>
            <a:pPr algn="r" indent="0" marL="0">
              <a:buNone/>
            </a:pPr>
            <a:r>
              <a:rPr lang="en-US" sz="1100" b="1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Launched</a:t>
            </a:r>
            <a:pPr algn="r" indent="0" marL="0">
              <a:buNone/>
            </a:pPr>
            <a:r>
              <a:rPr lang="en-US" sz="1100" dirty="0">
                <a:solidFill>
                  <a:srgbClr val="8A9A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ARR </a:t>
            </a:r>
            <a:pPr algn="r" indent="0" marL="0">
              <a:buNone/>
            </a:pPr>
            <a:r>
              <a:rPr lang="en-US" sz="1100" b="1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1,199,636</a:t>
            </a:r>
            <a:pPr algn="r" indent="0" marL="0">
              <a:buNone/>
            </a:pPr>
            <a:r>
              <a:rPr lang="en-US" sz="1100" dirty="0">
                <a:solidFill>
                  <a:srgbClr val="8A9A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Prob </a:t>
            </a:r>
            <a:pPr algn="r" indent="0" marL="0">
              <a:buNone/>
            </a:pPr>
            <a:r>
              <a:rPr lang="en-US" sz="1100" b="1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740664" y="2103120"/>
            <a:ext cx="954634" cy="329184"/>
          </a:xfrm>
          <a:prstGeom prst="roundRect">
            <a:avLst>
              <a:gd name="adj" fmla="val 13889"/>
            </a:avLst>
          </a:prstGeom>
          <a:solidFill>
            <a:srgbClr val="6461F1"/>
          </a:solidFill>
          <a:ln/>
        </p:spPr>
      </p:sp>
      <p:sp>
        <p:nvSpPr>
          <p:cNvPr id="10" name="Text 8"/>
          <p:cNvSpPr/>
          <p:nvPr/>
        </p:nvSpPr>
        <p:spPr>
          <a:xfrm>
            <a:off x="795528" y="2121408"/>
            <a:ext cx="84490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Details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1896466" y="2121408"/>
            <a:ext cx="92903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TiDB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3081528" y="2121408"/>
            <a:ext cx="134965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Qualification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4687214" y="2121408"/>
            <a:ext cx="101315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Technical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5956402" y="2121408"/>
            <a:ext cx="92903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Activity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7141464" y="2121408"/>
            <a:ext cx="92903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AWS SRRP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58368" y="2505456"/>
            <a:ext cx="10872216" cy="0"/>
          </a:xfrm>
          <a:prstGeom prst="line">
            <a:avLst/>
          </a:prstGeom>
          <a:noFill/>
          <a:ln w="12700">
            <a:solidFill>
              <a:srgbClr val="DDE5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22960" y="26334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Opportunity Information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822960" y="3090672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A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Opportunity Name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822960" y="3300984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Gusto - MySQL replace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822960" y="3639312"/>
            <a:ext cx="3108960" cy="0"/>
          </a:xfrm>
          <a:prstGeom prst="line">
            <a:avLst/>
          </a:prstGeom>
          <a:noFill/>
          <a:ln w="12700">
            <a:solidFill>
              <a:srgbClr val="EAF0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270248" y="3090672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A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270248" y="3300984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Aaron Alvarez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4270248" y="3639312"/>
            <a:ext cx="3108960" cy="0"/>
          </a:xfrm>
          <a:prstGeom prst="line">
            <a:avLst/>
          </a:prstGeom>
          <a:noFill/>
          <a:ln w="12700">
            <a:solidFill>
              <a:srgbClr val="EAF0F8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22960" y="3840480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A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 Name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822960" y="405079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Gusto, Inc.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822960" y="4389120"/>
            <a:ext cx="3108960" cy="0"/>
          </a:xfrm>
          <a:prstGeom prst="line">
            <a:avLst/>
          </a:prstGeom>
          <a:noFill/>
          <a:ln w="12700">
            <a:solidFill>
              <a:srgbClr val="EAF0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270248" y="3840480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A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Region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4270248" y="405079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4270248" y="4389120"/>
            <a:ext cx="3108960" cy="0"/>
          </a:xfrm>
          <a:prstGeom prst="line">
            <a:avLst/>
          </a:prstGeom>
          <a:noFill/>
          <a:ln w="12700">
            <a:solidFill>
              <a:srgbClr val="EAF0F8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22960" y="459028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A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822960" y="480060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Launched</a:t>
            </a:r>
            <a:endParaRPr lang="en-US" sz="1150" dirty="0"/>
          </a:p>
        </p:txBody>
      </p:sp>
      <p:sp>
        <p:nvSpPr>
          <p:cNvPr id="32" name="Shape 30"/>
          <p:cNvSpPr/>
          <p:nvPr/>
        </p:nvSpPr>
        <p:spPr>
          <a:xfrm>
            <a:off x="822960" y="5138928"/>
            <a:ext cx="3108960" cy="0"/>
          </a:xfrm>
          <a:prstGeom prst="line">
            <a:avLst/>
          </a:prstGeom>
          <a:noFill/>
          <a:ln w="12700">
            <a:solidFill>
              <a:srgbClr val="EAF0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270248" y="4590288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A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Close Date</a:t>
            </a:r>
            <a:endParaRPr lang="en-US" sz="900" dirty="0"/>
          </a:p>
        </p:txBody>
      </p:sp>
      <p:sp>
        <p:nvSpPr>
          <p:cNvPr id="34" name="Text 32"/>
          <p:cNvSpPr/>
          <p:nvPr/>
        </p:nvSpPr>
        <p:spPr>
          <a:xfrm>
            <a:off x="4270248" y="480060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3/31/2026</a:t>
            </a:r>
            <a:endParaRPr lang="en-US" sz="1150" dirty="0"/>
          </a:p>
        </p:txBody>
      </p:sp>
      <p:sp>
        <p:nvSpPr>
          <p:cNvPr id="35" name="Shape 33"/>
          <p:cNvSpPr/>
          <p:nvPr/>
        </p:nvSpPr>
        <p:spPr>
          <a:xfrm>
            <a:off x="4270248" y="5138928"/>
            <a:ext cx="3108960" cy="0"/>
          </a:xfrm>
          <a:prstGeom prst="line">
            <a:avLst/>
          </a:prstGeom>
          <a:noFill/>
          <a:ln w="12700">
            <a:solidFill>
              <a:srgbClr val="EAF0F8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822960" y="5340096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A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New ARR (USD)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822960" y="55504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1,199,636.10</a:t>
            </a:r>
            <a:endParaRPr lang="en-US" sz="1150" dirty="0"/>
          </a:p>
        </p:txBody>
      </p:sp>
      <p:sp>
        <p:nvSpPr>
          <p:cNvPr id="38" name="Shape 36"/>
          <p:cNvSpPr/>
          <p:nvPr/>
        </p:nvSpPr>
        <p:spPr>
          <a:xfrm>
            <a:off x="822960" y="5888736"/>
            <a:ext cx="3108960" cy="0"/>
          </a:xfrm>
          <a:prstGeom prst="line">
            <a:avLst/>
          </a:prstGeom>
          <a:noFill/>
          <a:ln w="12700">
            <a:solidFill>
              <a:srgbClr val="EAF0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270248" y="5340096"/>
            <a:ext cx="32004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8A9A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Forecast Category</a:t>
            </a:r>
            <a:endParaRPr lang="en-US" sz="900" dirty="0"/>
          </a:p>
        </p:txBody>
      </p:sp>
      <p:sp>
        <p:nvSpPr>
          <p:cNvPr id="40" name="Text 38"/>
          <p:cNvSpPr/>
          <p:nvPr/>
        </p:nvSpPr>
        <p:spPr>
          <a:xfrm>
            <a:off x="4270248" y="5550408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Commit</a:t>
            </a:r>
            <a:endParaRPr lang="en-US" sz="1150" dirty="0"/>
          </a:p>
        </p:txBody>
      </p:sp>
      <p:sp>
        <p:nvSpPr>
          <p:cNvPr id="41" name="Shape 39"/>
          <p:cNvSpPr/>
          <p:nvPr/>
        </p:nvSpPr>
        <p:spPr>
          <a:xfrm>
            <a:off x="4270248" y="5888736"/>
            <a:ext cx="3108960" cy="0"/>
          </a:xfrm>
          <a:prstGeom prst="line">
            <a:avLst/>
          </a:prstGeom>
          <a:noFill/>
          <a:ln w="12700">
            <a:solidFill>
              <a:srgbClr val="EAF0F8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7662672" y="2587752"/>
            <a:ext cx="0" cy="3438144"/>
          </a:xfrm>
          <a:prstGeom prst="line">
            <a:avLst/>
          </a:prstGeom>
          <a:noFill/>
          <a:ln w="12700">
            <a:solidFill>
              <a:srgbClr val="DDE5F0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7808976" y="2633472"/>
            <a:ext cx="3611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Recent Activity</a:t>
            </a:r>
            <a:pPr indent="0" marL="0">
              <a:buNone/>
            </a:pPr>
            <a:r>
              <a:rPr lang="en-US" sz="1100" dirty="0">
                <a:solidFill>
                  <a:srgbClr val="8A9A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newest first</a:t>
            </a:r>
            <a:endParaRPr lang="en-US" sz="1100" dirty="0"/>
          </a:p>
        </p:txBody>
      </p:sp>
      <p:sp>
        <p:nvSpPr>
          <p:cNvPr id="44" name="Shape 42"/>
          <p:cNvSpPr/>
          <p:nvPr/>
        </p:nvSpPr>
        <p:spPr>
          <a:xfrm>
            <a:off x="7808976" y="3081528"/>
            <a:ext cx="146304" cy="146304"/>
          </a:xfrm>
          <a:prstGeom prst="ellipse">
            <a:avLst/>
          </a:prstGeom>
          <a:solidFill>
            <a:srgbClr val="2F6BF0"/>
          </a:solidFill>
          <a:ln/>
        </p:spPr>
      </p:sp>
      <p:sp>
        <p:nvSpPr>
          <p:cNvPr id="45" name="Text 43"/>
          <p:cNvSpPr/>
          <p:nvPr/>
        </p:nvSpPr>
        <p:spPr>
          <a:xfrm>
            <a:off x="8065008" y="2999232"/>
            <a:ext cx="3154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30" b="1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Chen Du updated this record</a:t>
            </a:r>
            <a:endParaRPr lang="en-US" sz="1030" dirty="0"/>
          </a:p>
        </p:txBody>
      </p:sp>
      <p:sp>
        <p:nvSpPr>
          <p:cNvPr id="46" name="Text 44"/>
          <p:cNvSpPr/>
          <p:nvPr/>
        </p:nvSpPr>
        <p:spPr>
          <a:xfrm>
            <a:off x="8065008" y="3236976"/>
            <a:ext cx="3154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3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 Amount  1,199,636.00 → …636.10 · 4h ago</a:t>
            </a:r>
            <a:endParaRPr lang="en-US" sz="930" dirty="0"/>
          </a:p>
        </p:txBody>
      </p:sp>
      <p:sp>
        <p:nvSpPr>
          <p:cNvPr id="47" name="Shape 45"/>
          <p:cNvSpPr/>
          <p:nvPr/>
        </p:nvSpPr>
        <p:spPr>
          <a:xfrm>
            <a:off x="8065008" y="3483864"/>
            <a:ext cx="3246120" cy="0"/>
          </a:xfrm>
          <a:prstGeom prst="line">
            <a:avLst/>
          </a:prstGeom>
          <a:noFill/>
          <a:ln w="12700">
            <a:solidFill>
              <a:srgbClr val="EAF0F8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7808976" y="3602736"/>
            <a:ext cx="146304" cy="146304"/>
          </a:xfrm>
          <a:prstGeom prst="ellipse">
            <a:avLst/>
          </a:prstGeom>
          <a:solidFill>
            <a:srgbClr val="12A150"/>
          </a:solidFill>
          <a:ln/>
        </p:spPr>
      </p:sp>
      <p:sp>
        <p:nvSpPr>
          <p:cNvPr id="49" name="Text 47"/>
          <p:cNvSpPr/>
          <p:nvPr/>
        </p:nvSpPr>
        <p:spPr>
          <a:xfrm>
            <a:off x="8065008" y="3520440"/>
            <a:ext cx="3154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30" b="1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Aaron Alvarez logged a call</a:t>
            </a:r>
            <a:endParaRPr lang="en-US" sz="1030" dirty="0"/>
          </a:p>
        </p:txBody>
      </p:sp>
      <p:sp>
        <p:nvSpPr>
          <p:cNvPr id="50" name="Text 48"/>
          <p:cNvSpPr/>
          <p:nvPr/>
        </p:nvSpPr>
        <p:spPr>
          <a:xfrm>
            <a:off x="8065008" y="3758184"/>
            <a:ext cx="3154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3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Chorus - Gusto sync · Apr 28</a:t>
            </a:r>
            <a:endParaRPr lang="en-US" sz="930" dirty="0"/>
          </a:p>
        </p:txBody>
      </p:sp>
      <p:sp>
        <p:nvSpPr>
          <p:cNvPr id="51" name="Text 49"/>
          <p:cNvSpPr/>
          <p:nvPr/>
        </p:nvSpPr>
        <p:spPr>
          <a:xfrm>
            <a:off x="11201400" y="3520440"/>
            <a:ext cx="182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8A9A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&gt;</a:t>
            </a:r>
            <a:endParaRPr lang="en-US" sz="1300" dirty="0"/>
          </a:p>
        </p:txBody>
      </p:sp>
      <p:sp>
        <p:nvSpPr>
          <p:cNvPr id="52" name="Shape 50"/>
          <p:cNvSpPr/>
          <p:nvPr/>
        </p:nvSpPr>
        <p:spPr>
          <a:xfrm>
            <a:off x="8065008" y="4005072"/>
            <a:ext cx="3246120" cy="0"/>
          </a:xfrm>
          <a:prstGeom prst="line">
            <a:avLst/>
          </a:prstGeom>
          <a:noFill/>
          <a:ln w="12700">
            <a:solidFill>
              <a:srgbClr val="EAF0F8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7808976" y="4123944"/>
            <a:ext cx="146304" cy="146304"/>
          </a:xfrm>
          <a:prstGeom prst="ellipse">
            <a:avLst/>
          </a:prstGeom>
          <a:solidFill>
            <a:srgbClr val="2F6BF0"/>
          </a:solidFill>
          <a:ln/>
        </p:spPr>
      </p:sp>
      <p:sp>
        <p:nvSpPr>
          <p:cNvPr id="54" name="Text 52"/>
          <p:cNvSpPr/>
          <p:nvPr/>
        </p:nvSpPr>
        <p:spPr>
          <a:xfrm>
            <a:off x="8065008" y="4041648"/>
            <a:ext cx="3154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30" b="1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Chen Du changed Stage</a:t>
            </a:r>
            <a:endParaRPr lang="en-US" sz="1030" dirty="0"/>
          </a:p>
        </p:txBody>
      </p:sp>
      <p:sp>
        <p:nvSpPr>
          <p:cNvPr id="55" name="Text 53"/>
          <p:cNvSpPr/>
          <p:nvPr/>
        </p:nvSpPr>
        <p:spPr>
          <a:xfrm>
            <a:off x="8065008" y="4279392"/>
            <a:ext cx="3154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3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Prospecting → Technical Validation · Jul 20</a:t>
            </a:r>
            <a:endParaRPr lang="en-US" sz="930" dirty="0"/>
          </a:p>
        </p:txBody>
      </p:sp>
      <p:sp>
        <p:nvSpPr>
          <p:cNvPr id="56" name="Shape 54"/>
          <p:cNvSpPr/>
          <p:nvPr/>
        </p:nvSpPr>
        <p:spPr>
          <a:xfrm>
            <a:off x="8065008" y="4526280"/>
            <a:ext cx="3246120" cy="0"/>
          </a:xfrm>
          <a:prstGeom prst="line">
            <a:avLst/>
          </a:prstGeom>
          <a:noFill/>
          <a:ln w="12700">
            <a:solidFill>
              <a:srgbClr val="EAF0F8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7808976" y="4645152"/>
            <a:ext cx="146304" cy="146304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58" name="Text 56"/>
          <p:cNvSpPr/>
          <p:nvPr/>
        </p:nvSpPr>
        <p:spPr>
          <a:xfrm>
            <a:off x="8065008" y="4562856"/>
            <a:ext cx="3154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30" b="1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Comment</a:t>
            </a:r>
            <a:endParaRPr lang="en-US" sz="1030" dirty="0"/>
          </a:p>
        </p:txBody>
      </p:sp>
      <p:sp>
        <p:nvSpPr>
          <p:cNvPr id="59" name="Text 57"/>
          <p:cNvSpPr/>
          <p:nvPr/>
        </p:nvSpPr>
        <p:spPr>
          <a:xfrm>
            <a:off x="8065008" y="4800600"/>
            <a:ext cx="3154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3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“Legal review scheduled” · Mar 31</a:t>
            </a:r>
            <a:endParaRPr lang="en-US" sz="930" dirty="0"/>
          </a:p>
        </p:txBody>
      </p:sp>
      <p:sp>
        <p:nvSpPr>
          <p:cNvPr id="60" name="Shape 58"/>
          <p:cNvSpPr/>
          <p:nvPr/>
        </p:nvSpPr>
        <p:spPr>
          <a:xfrm>
            <a:off x="8065008" y="5047488"/>
            <a:ext cx="3246120" cy="0"/>
          </a:xfrm>
          <a:prstGeom prst="line">
            <a:avLst/>
          </a:prstGeom>
          <a:noFill/>
          <a:ln w="12700">
            <a:solidFill>
              <a:srgbClr val="EAF0F8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7808976" y="5166360"/>
            <a:ext cx="146304" cy="146304"/>
          </a:xfrm>
          <a:prstGeom prst="ellipse">
            <a:avLst/>
          </a:prstGeom>
          <a:solidFill>
            <a:srgbClr val="64748B"/>
          </a:solidFill>
          <a:ln/>
        </p:spPr>
      </p:sp>
      <p:sp>
        <p:nvSpPr>
          <p:cNvPr id="62" name="Text 60"/>
          <p:cNvSpPr/>
          <p:nvPr/>
        </p:nvSpPr>
        <p:spPr>
          <a:xfrm>
            <a:off x="8065008" y="5084064"/>
            <a:ext cx="3154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30" b="1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Opportunity created</a:t>
            </a:r>
            <a:endParaRPr lang="en-US" sz="1030" dirty="0"/>
          </a:p>
        </p:txBody>
      </p:sp>
      <p:sp>
        <p:nvSpPr>
          <p:cNvPr id="63" name="Text 61"/>
          <p:cNvSpPr/>
          <p:nvPr/>
        </p:nvSpPr>
        <p:spPr>
          <a:xfrm>
            <a:off x="8065008" y="5321808"/>
            <a:ext cx="31546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3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Lead · Oct 1, 2025</a:t>
            </a:r>
            <a:endParaRPr lang="en-US" sz="930" dirty="0"/>
          </a:p>
        </p:txBody>
      </p:sp>
      <p:sp>
        <p:nvSpPr>
          <p:cNvPr id="64" name="Text 62"/>
          <p:cNvSpPr/>
          <p:nvPr/>
        </p:nvSpPr>
        <p:spPr>
          <a:xfrm>
            <a:off x="7808976" y="5705856"/>
            <a:ext cx="3611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6461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View All</a:t>
            </a:r>
            <a:endParaRPr lang="en-US" sz="1050" dirty="0"/>
          </a:p>
        </p:txBody>
      </p:sp>
      <p:sp>
        <p:nvSpPr>
          <p:cNvPr id="65" name="Shape 63"/>
          <p:cNvSpPr/>
          <p:nvPr/>
        </p:nvSpPr>
        <p:spPr>
          <a:xfrm>
            <a:off x="566928" y="6272784"/>
            <a:ext cx="11055096" cy="457200"/>
          </a:xfrm>
          <a:prstGeom prst="roundRect">
            <a:avLst>
              <a:gd name="adj" fmla="val 12000"/>
            </a:avLst>
          </a:prstGeom>
          <a:solidFill>
            <a:srgbClr val="D7F0EC"/>
          </a:solidFill>
          <a:ln/>
        </p:spPr>
      </p:sp>
      <p:sp>
        <p:nvSpPr>
          <p:cNvPr id="66" name="Text 64"/>
          <p:cNvSpPr/>
          <p:nvPr/>
        </p:nvSpPr>
        <p:spPr>
          <a:xfrm>
            <a:off x="795528" y="6272784"/>
            <a:ext cx="105978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5A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time-sorted feed merging all three streams, with click-through to task / email detail. Reuses &lt;Object&gt;History + Task/Event + _System_Comment — no backend change.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11055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300" kern="0" dirty="0">
                <a:solidFill>
                  <a:srgbClr val="6461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566928" y="749808"/>
            <a:ext cx="1105509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rgbClr val="13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thin merge layer over three existing streams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66928" y="1965960"/>
            <a:ext cx="448056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DE5F0"/>
            </a:solidFill>
            <a:prstDash val="solid"/>
          </a:ln>
          <a:effectLst>
            <a:outerShdw sx="100000" sy="100000" kx="0" ky="0" algn="bl" rotWithShape="0" blurRad="76200" dist="25400" dir="5400000">
              <a:srgbClr val="0E1D33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68096" y="2221992"/>
            <a:ext cx="274320" cy="274320"/>
          </a:xfrm>
          <a:prstGeom prst="ellipse">
            <a:avLst/>
          </a:prstGeom>
          <a:solidFill>
            <a:srgbClr val="2F6BF0"/>
          </a:solidFill>
          <a:ln/>
        </p:spPr>
      </p:sp>
      <p:sp>
        <p:nvSpPr>
          <p:cNvPr id="6" name="Text 4"/>
          <p:cNvSpPr/>
          <p:nvPr/>
        </p:nvSpPr>
        <p:spPr>
          <a:xfrm>
            <a:off x="1188720" y="2075688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&lt;Object&gt;History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1188720" y="2368296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 changes over _System_AuditLog (Epic #3748)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5047488" y="2350008"/>
            <a:ext cx="777240" cy="530352"/>
          </a:xfrm>
          <a:prstGeom prst="line">
            <a:avLst/>
          </a:prstGeom>
          <a:noFill/>
          <a:ln w="19050">
            <a:solidFill>
              <a:srgbClr val="8A9AB4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566928" y="2880360"/>
            <a:ext cx="448056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DE5F0"/>
            </a:solidFill>
            <a:prstDash val="solid"/>
          </a:ln>
          <a:effectLst>
            <a:outerShdw sx="100000" sy="100000" kx="0" ky="0" algn="bl" rotWithShape="0" blurRad="76200" dist="25400" dir="5400000">
              <a:srgbClr val="0E1D33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768096" y="3136392"/>
            <a:ext cx="274320" cy="274320"/>
          </a:xfrm>
          <a:prstGeom prst="ellipse">
            <a:avLst/>
          </a:prstGeom>
          <a:solidFill>
            <a:srgbClr val="12A150"/>
          </a:solidFill>
          <a:ln/>
        </p:spPr>
      </p:sp>
      <p:sp>
        <p:nvSpPr>
          <p:cNvPr id="11" name="Text 9"/>
          <p:cNvSpPr/>
          <p:nvPr/>
        </p:nvSpPr>
        <p:spPr>
          <a:xfrm>
            <a:off x="1188720" y="2990088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Task / Event / Email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1188720" y="3282696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activity timeline (already click-through)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5047488" y="3264408"/>
            <a:ext cx="777240" cy="-384048"/>
          </a:xfrm>
          <a:prstGeom prst="line">
            <a:avLst/>
          </a:prstGeom>
          <a:noFill/>
          <a:ln w="19050">
            <a:solidFill>
              <a:srgbClr val="8A9AB4"/>
            </a:solidFill>
            <a:prstDash val="solid"/>
            <a:tailEnd type="triangle"/>
          </a:ln>
        </p:spPr>
      </p:sp>
      <p:sp>
        <p:nvSpPr>
          <p:cNvPr id="14" name="Shape 12"/>
          <p:cNvSpPr/>
          <p:nvPr/>
        </p:nvSpPr>
        <p:spPr>
          <a:xfrm>
            <a:off x="566928" y="3794760"/>
            <a:ext cx="4480560" cy="777240"/>
          </a:xfrm>
          <a:prstGeom prst="roundRect">
            <a:avLst>
              <a:gd name="adj" fmla="val 9412"/>
            </a:avLst>
          </a:prstGeom>
          <a:solidFill>
            <a:srgbClr val="FFFFFF"/>
          </a:solidFill>
          <a:ln w="12700">
            <a:solidFill>
              <a:srgbClr val="DDE5F0"/>
            </a:solidFill>
            <a:prstDash val="solid"/>
          </a:ln>
          <a:effectLst>
            <a:outerShdw sx="100000" sy="100000" kx="0" ky="0" algn="bl" rotWithShape="0" blurRad="76200" dist="25400" dir="5400000">
              <a:srgbClr val="0E1D33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68096" y="4050792"/>
            <a:ext cx="274320" cy="274320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16" name="Text 14"/>
          <p:cNvSpPr/>
          <p:nvPr/>
        </p:nvSpPr>
        <p:spPr>
          <a:xfrm>
            <a:off x="1188720" y="3904488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_System_Comment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1188720" y="4197096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posts &amp; comments (has real timestamps)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5047488" y="4178808"/>
            <a:ext cx="777240" cy="-1298448"/>
          </a:xfrm>
          <a:prstGeom prst="line">
            <a:avLst/>
          </a:prstGeom>
          <a:noFill/>
          <a:ln w="19050">
            <a:solidFill>
              <a:srgbClr val="8A9AB4"/>
            </a:solidFill>
            <a:prstDash val="solid"/>
            <a:tailEnd type="triangle"/>
          </a:ln>
        </p:spPr>
      </p:sp>
      <p:sp>
        <p:nvSpPr>
          <p:cNvPr id="19" name="Shape 17"/>
          <p:cNvSpPr/>
          <p:nvPr/>
        </p:nvSpPr>
        <p:spPr>
          <a:xfrm>
            <a:off x="5486400" y="2331720"/>
            <a:ext cx="2834640" cy="1143000"/>
          </a:xfrm>
          <a:prstGeom prst="roundRect">
            <a:avLst>
              <a:gd name="adj" fmla="val 6400"/>
            </a:avLst>
          </a:prstGeom>
          <a:solidFill>
            <a:srgbClr val="6461F1"/>
          </a:solidFill>
          <a:ln w="12700">
            <a:solidFill>
              <a:srgbClr val="DDE5F0"/>
            </a:solidFill>
            <a:prstDash val="solid"/>
          </a:ln>
          <a:effectLst>
            <a:outerShdw sx="100000" sy="100000" kx="0" ky="0" algn="bl" rotWithShape="0" blurRad="76200" dist="25400" dir="5400000">
              <a:srgbClr val="0E1D33">
                <a:alpha val="10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5486400" y="246888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normalize → FeedEntry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623560" y="278892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E3E2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 kind, timestampMs, actor, title, detail, target }  ·  sort DESC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8321040" y="2898648"/>
            <a:ext cx="640080" cy="0"/>
          </a:xfrm>
          <a:prstGeom prst="line">
            <a:avLst/>
          </a:prstGeom>
          <a:noFill/>
          <a:ln w="25400">
            <a:solidFill>
              <a:srgbClr val="6461F1"/>
            </a:solidFill>
            <a:prstDash val="solid"/>
            <a:tailEnd type="triangle"/>
          </a:ln>
        </p:spPr>
      </p:sp>
      <p:sp>
        <p:nvSpPr>
          <p:cNvPr id="23" name="Shape 21"/>
          <p:cNvSpPr/>
          <p:nvPr/>
        </p:nvSpPr>
        <p:spPr>
          <a:xfrm>
            <a:off x="9006840" y="2103120"/>
            <a:ext cx="2606040" cy="160020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DE5F0"/>
            </a:solidFill>
            <a:prstDash val="solid"/>
          </a:ln>
          <a:effectLst>
            <a:outerShdw sx="100000" sy="100000" kx="0" ky="0" algn="bl" rotWithShape="0" blurRad="76200" dist="25400" dir="5400000">
              <a:srgbClr val="0E1D33">
                <a:alpha val="10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9098280" y="2240280"/>
            <a:ext cx="2423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“Most Recent Activity” panel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9235440" y="2788920"/>
            <a:ext cx="91440" cy="91440"/>
          </a:xfrm>
          <a:prstGeom prst="ellipse">
            <a:avLst/>
          </a:prstGeom>
          <a:solidFill>
            <a:srgbClr val="2F6BF0"/>
          </a:solidFill>
          <a:ln/>
        </p:spPr>
      </p:sp>
      <p:sp>
        <p:nvSpPr>
          <p:cNvPr id="26" name="Shape 24"/>
          <p:cNvSpPr/>
          <p:nvPr/>
        </p:nvSpPr>
        <p:spPr>
          <a:xfrm>
            <a:off x="9436608" y="2788920"/>
            <a:ext cx="2011680" cy="91440"/>
          </a:xfrm>
          <a:prstGeom prst="rect">
            <a:avLst/>
          </a:prstGeom>
          <a:solidFill>
            <a:srgbClr val="EAF0F8"/>
          </a:solidFill>
          <a:ln/>
        </p:spPr>
      </p:sp>
      <p:sp>
        <p:nvSpPr>
          <p:cNvPr id="27" name="Shape 25"/>
          <p:cNvSpPr/>
          <p:nvPr/>
        </p:nvSpPr>
        <p:spPr>
          <a:xfrm>
            <a:off x="9235440" y="3008376"/>
            <a:ext cx="91440" cy="91440"/>
          </a:xfrm>
          <a:prstGeom prst="ellipse">
            <a:avLst/>
          </a:prstGeom>
          <a:solidFill>
            <a:srgbClr val="12A150"/>
          </a:solidFill>
          <a:ln/>
        </p:spPr>
      </p:sp>
      <p:sp>
        <p:nvSpPr>
          <p:cNvPr id="28" name="Shape 26"/>
          <p:cNvSpPr/>
          <p:nvPr/>
        </p:nvSpPr>
        <p:spPr>
          <a:xfrm>
            <a:off x="9436608" y="3008376"/>
            <a:ext cx="2011680" cy="91440"/>
          </a:xfrm>
          <a:prstGeom prst="rect">
            <a:avLst/>
          </a:prstGeom>
          <a:solidFill>
            <a:srgbClr val="EAF0F8"/>
          </a:solidFill>
          <a:ln/>
        </p:spPr>
      </p:sp>
      <p:sp>
        <p:nvSpPr>
          <p:cNvPr id="29" name="Shape 27"/>
          <p:cNvSpPr/>
          <p:nvPr/>
        </p:nvSpPr>
        <p:spPr>
          <a:xfrm>
            <a:off x="9235440" y="3227832"/>
            <a:ext cx="91440" cy="91440"/>
          </a:xfrm>
          <a:prstGeom prst="ellipse">
            <a:avLst/>
          </a:prstGeom>
          <a:solidFill>
            <a:srgbClr val="2F6BF0"/>
          </a:solidFill>
          <a:ln/>
        </p:spPr>
      </p:sp>
      <p:sp>
        <p:nvSpPr>
          <p:cNvPr id="30" name="Shape 28"/>
          <p:cNvSpPr/>
          <p:nvPr/>
        </p:nvSpPr>
        <p:spPr>
          <a:xfrm>
            <a:off x="9436608" y="3227832"/>
            <a:ext cx="2011680" cy="91440"/>
          </a:xfrm>
          <a:prstGeom prst="rect">
            <a:avLst/>
          </a:prstGeom>
          <a:solidFill>
            <a:srgbClr val="EAF0F8"/>
          </a:solidFill>
          <a:ln/>
        </p:spPr>
      </p:sp>
      <p:sp>
        <p:nvSpPr>
          <p:cNvPr id="31" name="Shape 29"/>
          <p:cNvSpPr/>
          <p:nvPr/>
        </p:nvSpPr>
        <p:spPr>
          <a:xfrm>
            <a:off x="9235440" y="3447288"/>
            <a:ext cx="91440" cy="91440"/>
          </a:xfrm>
          <a:prstGeom prst="ellipse">
            <a:avLst/>
          </a:prstGeom>
          <a:solidFill>
            <a:srgbClr val="8B5CF6"/>
          </a:solidFill>
          <a:ln/>
        </p:spPr>
      </p:sp>
      <p:sp>
        <p:nvSpPr>
          <p:cNvPr id="32" name="Shape 30"/>
          <p:cNvSpPr/>
          <p:nvPr/>
        </p:nvSpPr>
        <p:spPr>
          <a:xfrm>
            <a:off x="9436608" y="3447288"/>
            <a:ext cx="2011680" cy="91440"/>
          </a:xfrm>
          <a:prstGeom prst="rect">
            <a:avLst/>
          </a:prstGeom>
          <a:solidFill>
            <a:srgbClr val="EAF0F8"/>
          </a:solidFill>
          <a:ln/>
        </p:spPr>
      </p:sp>
      <p:sp>
        <p:nvSpPr>
          <p:cNvPr id="33" name="Shape 31"/>
          <p:cNvSpPr/>
          <p:nvPr/>
        </p:nvSpPr>
        <p:spPr>
          <a:xfrm>
            <a:off x="566928" y="5029200"/>
            <a:ext cx="11055096" cy="868680"/>
          </a:xfrm>
          <a:prstGeom prst="roundRect">
            <a:avLst>
              <a:gd name="adj" fmla="val 7368"/>
            </a:avLst>
          </a:prstGeom>
          <a:solidFill>
            <a:srgbClr val="D7F0EC"/>
          </a:solidFill>
          <a:ln/>
        </p:spPr>
      </p:sp>
      <p:sp>
        <p:nvSpPr>
          <p:cNvPr id="34" name="Text 32"/>
          <p:cNvSpPr/>
          <p:nvPr/>
        </p:nvSpPr>
        <p:spPr>
          <a:xfrm>
            <a:off x="822960" y="5029200"/>
            <a:ext cx="1055217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b="1" dirty="0">
                <a:solidFill>
                  <a:srgbClr val="0B5A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v1 is purely additive.  </a:t>
            </a:r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0B5A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panel runs the three queries itself (keeping raw timestamps), merges and sorts client-side, and renders — reusing back ends that are already served. No new store, no backend/L0 change.</a:t>
            </a:r>
            <a:endParaRPr lang="en-US" sz="1250" dirty="0"/>
          </a:p>
        </p:txBody>
      </p:sp>
      <p:sp>
        <p:nvSpPr>
          <p:cNvPr id="35" name="Text 33"/>
          <p:cNvSpPr/>
          <p:nvPr/>
        </p:nvSpPr>
        <p:spPr>
          <a:xfrm>
            <a:off x="566928" y="647395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Recent Activity — record-page feed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11073384" y="64739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11055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300" kern="0" dirty="0">
                <a:solidFill>
                  <a:srgbClr val="6461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BLAST RADIUS  ·  VERIFIED VS L0-L1-STANDARD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566928" y="749808"/>
            <a:ext cx="1105509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rgbClr val="13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All L1 (app-packs) + layout — L0 untouched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66928" y="1920240"/>
            <a:ext cx="11055096" cy="987552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2700">
            <a:solidFill>
              <a:srgbClr val="DDE5F0"/>
            </a:solidFill>
            <a:prstDash val="solid"/>
          </a:ln>
          <a:effectLst>
            <a:outerShdw sx="100000" sy="100000" kx="0" ky="0" algn="bl" rotWithShape="0" blurRad="76200" dist="25400" dir="5400000">
              <a:srgbClr val="0E1D33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41248" y="2148840"/>
            <a:ext cx="530352" cy="530352"/>
          </a:xfrm>
          <a:prstGeom prst="ellipse">
            <a:avLst/>
          </a:prstGeom>
          <a:solidFill>
            <a:srgbClr val="6461F1"/>
          </a:solidFill>
          <a:ln/>
        </p:spPr>
      </p:sp>
      <p:sp>
        <p:nvSpPr>
          <p:cNvPr id="6" name="Text 4"/>
          <p:cNvSpPr/>
          <p:nvPr/>
        </p:nvSpPr>
        <p:spPr>
          <a:xfrm>
            <a:off x="841248" y="214884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572768" y="2066544"/>
            <a:ext cx="2011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461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app-packs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3675888" y="2066544"/>
            <a:ext cx="7671816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merge layer, the “Most Recent Activity” panel, AND the new ‘sidebar’ record-panel position + render slot. The record renderer is CRM-L1.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66928" y="3063240"/>
            <a:ext cx="11055096" cy="987552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2700">
            <a:solidFill>
              <a:srgbClr val="DDE5F0"/>
            </a:solidFill>
            <a:prstDash val="solid"/>
          </a:ln>
          <a:effectLst>
            <a:outerShdw sx="100000" sy="100000" kx="0" ky="0" algn="bl" rotWithShape="0" blurRad="76200" dist="25400" dir="5400000">
              <a:srgbClr val="0E1D33">
                <a:alpha val="10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841248" y="3291840"/>
            <a:ext cx="530352" cy="530352"/>
          </a:xfrm>
          <a:prstGeom prst="ellipse">
            <a:avLst/>
          </a:prstGeom>
          <a:solidFill>
            <a:srgbClr val="D9862B"/>
          </a:solidFill>
          <a:ln/>
        </p:spPr>
      </p:sp>
      <p:sp>
        <p:nvSpPr>
          <p:cNvPr id="11" name="Text 9"/>
          <p:cNvSpPr/>
          <p:nvPr/>
        </p:nvSpPr>
        <p:spPr>
          <a:xfrm>
            <a:off x="841248" y="329184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572768" y="3209544"/>
            <a:ext cx="2011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98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layout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675888" y="3209544"/>
            <a:ext cx="7671816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Opportunity layout recordPanels entry (position: sidebar). Placement only — standard layout, or a PingCAP tenant override.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66928" y="4206240"/>
            <a:ext cx="11055096" cy="987552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2700">
            <a:solidFill>
              <a:srgbClr val="DDE5F0"/>
            </a:solidFill>
            <a:prstDash val="solid"/>
          </a:ln>
          <a:effectLst>
            <a:outerShdw sx="100000" sy="100000" kx="0" ky="0" algn="bl" rotWithShape="0" blurRad="76200" dist="25400" dir="5400000">
              <a:srgbClr val="0E1D33">
                <a:alpha val="10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41248" y="4434840"/>
            <a:ext cx="530352" cy="530352"/>
          </a:xfrm>
          <a:prstGeom prst="ellipse">
            <a:avLst/>
          </a:prstGeom>
          <a:solidFill>
            <a:srgbClr val="0E9384"/>
          </a:solidFill>
          <a:ln/>
        </p:spPr>
      </p:sp>
      <p:sp>
        <p:nvSpPr>
          <p:cNvPr id="16" name="Text 14"/>
          <p:cNvSpPr/>
          <p:nvPr/>
        </p:nvSpPr>
        <p:spPr>
          <a:xfrm>
            <a:off x="841248" y="443484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L0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572768" y="4352544"/>
            <a:ext cx="201168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E93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change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3675888" y="4352544"/>
            <a:ext cx="7671816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Confirmed. Data sources already served; the record renderer is CRM-L1 — not L0. (An earlier “small L0 host add” read was wrong.)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566928" y="5468112"/>
            <a:ext cx="11055096" cy="749808"/>
          </a:xfrm>
          <a:prstGeom prst="roundRect">
            <a:avLst>
              <a:gd name="adj" fmla="val 7317"/>
            </a:avLst>
          </a:prstGeom>
          <a:solidFill>
            <a:srgbClr val="D7F0EC"/>
          </a:solidFill>
          <a:ln/>
        </p:spPr>
      </p:sp>
      <p:sp>
        <p:nvSpPr>
          <p:cNvPr id="20" name="Text 18"/>
          <p:cNvSpPr/>
          <p:nvPr/>
        </p:nvSpPr>
        <p:spPr>
          <a:xfrm>
            <a:off x="795528" y="5468112"/>
            <a:ext cx="10597896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0B5A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Confirmed L1 (T0–T5): </a:t>
            </a:r>
            <a:pPr indent="0" marL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0B5A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sidebar had no app-pack position, so a new ‘sidebar’ position was added — but in the CRM-L1 record renderer (per app-packs README), not the platform. No NexusCRM change, no cross-repo PR.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566928" y="647395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Recent Activity — record-page feed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1073384" y="64739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11055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300" kern="0" dirty="0">
                <a:solidFill>
                  <a:srgbClr val="6461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 TO DELIVERY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566928" y="749808"/>
            <a:ext cx="1105509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rgbClr val="13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Five small phases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66928" y="1828800"/>
            <a:ext cx="11055096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DDE5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68096" y="2002536"/>
            <a:ext cx="402336" cy="402336"/>
          </a:xfrm>
          <a:prstGeom prst="ellipse">
            <a:avLst/>
          </a:prstGeom>
          <a:solidFill>
            <a:srgbClr val="6461F1"/>
          </a:solidFill>
          <a:ln/>
        </p:spPr>
      </p:sp>
      <p:sp>
        <p:nvSpPr>
          <p:cNvPr id="6" name="Text 4"/>
          <p:cNvSpPr/>
          <p:nvPr/>
        </p:nvSpPr>
        <p:spPr>
          <a:xfrm>
            <a:off x="768096" y="200253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1344168" y="1828800"/>
            <a:ext cx="3566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v1 feed (Opportunity)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5001768" y="1828800"/>
            <a:ext cx="6391656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Panel fans out 3 queries → normalize → sort DESC → render with click-through. Per-field entries.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566928" y="2688336"/>
            <a:ext cx="11055096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DDE5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68096" y="2862072"/>
            <a:ext cx="402336" cy="402336"/>
          </a:xfrm>
          <a:prstGeom prst="ellipse">
            <a:avLst/>
          </a:prstGeom>
          <a:solidFill>
            <a:srgbClr val="6461F1"/>
          </a:solidFill>
          <a:ln/>
        </p:spPr>
      </p:sp>
      <p:sp>
        <p:nvSpPr>
          <p:cNvPr id="11" name="Text 9"/>
          <p:cNvSpPr/>
          <p:nvPr/>
        </p:nvSpPr>
        <p:spPr>
          <a:xfrm>
            <a:off x="768096" y="28620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1344168" y="2688336"/>
            <a:ext cx="3566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 + generalize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5001768" y="2688336"/>
            <a:ext cx="6391656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the panel to Account; confirm it works for any object with history + activities + comments.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566928" y="3547872"/>
            <a:ext cx="11055096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DDE5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768096" y="3721608"/>
            <a:ext cx="402336" cy="402336"/>
          </a:xfrm>
          <a:prstGeom prst="ellipse">
            <a:avLst/>
          </a:prstGeom>
          <a:solidFill>
            <a:srgbClr val="6461F1"/>
          </a:solidFill>
          <a:ln/>
        </p:spPr>
      </p:sp>
      <p:sp>
        <p:nvSpPr>
          <p:cNvPr id="16" name="Text 14"/>
          <p:cNvSpPr/>
          <p:nvPr/>
        </p:nvSpPr>
        <p:spPr>
          <a:xfrm>
            <a:off x="768096" y="372160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1344168" y="3547872"/>
            <a:ext cx="3566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Unified “View All”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5001768" y="3547872"/>
            <a:ext cx="6391656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Interleaved pagination across the three streams.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566928" y="4407408"/>
            <a:ext cx="11055096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DDE5F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68096" y="4581144"/>
            <a:ext cx="402336" cy="402336"/>
          </a:xfrm>
          <a:prstGeom prst="ellipse">
            <a:avLst/>
          </a:prstGeom>
          <a:solidFill>
            <a:srgbClr val="8A9AB4"/>
          </a:solidFill>
          <a:ln/>
        </p:spPr>
      </p:sp>
      <p:sp>
        <p:nvSpPr>
          <p:cNvPr id="21" name="Text 19"/>
          <p:cNvSpPr/>
          <p:nvPr/>
        </p:nvSpPr>
        <p:spPr>
          <a:xfrm>
            <a:off x="768096" y="45811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1344168" y="4407408"/>
            <a:ext cx="3566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Per-save grouping (opt.)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001768" y="4407408"/>
            <a:ext cx="6391656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Collapse same-save changes into “X updated this record” (small L0 add for a group key).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566928" y="5266944"/>
            <a:ext cx="11055096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DDE5F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68096" y="5440680"/>
            <a:ext cx="402336" cy="402336"/>
          </a:xfrm>
          <a:prstGeom prst="ellipse">
            <a:avLst/>
          </a:prstGeom>
          <a:solidFill>
            <a:srgbClr val="8A9AB4"/>
          </a:solidFill>
          <a:ln/>
        </p:spPr>
      </p:sp>
      <p:sp>
        <p:nvSpPr>
          <p:cNvPr id="26" name="Text 24"/>
          <p:cNvSpPr/>
          <p:nvPr/>
        </p:nvSpPr>
        <p:spPr>
          <a:xfrm>
            <a:off x="768096" y="544068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1344168" y="5266944"/>
            <a:ext cx="356616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Polish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5001768" y="5266944"/>
            <a:ext cx="6391656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Sort toggle (Most Recent / Latest Posts), filters, empty states, FLS/RLS spot-checks.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566928" y="647395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Recent Activity — record-page feed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11073384" y="64739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110550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300" kern="0" dirty="0">
                <a:solidFill>
                  <a:srgbClr val="D98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CALL</a:t>
            </a:r>
            <a:endParaRPr lang="en-US" sz="1150" dirty="0"/>
          </a:p>
        </p:txBody>
      </p:sp>
      <p:sp>
        <p:nvSpPr>
          <p:cNvPr id="3" name="Text 1"/>
          <p:cNvSpPr/>
          <p:nvPr/>
        </p:nvSpPr>
        <p:spPr>
          <a:xfrm>
            <a:off x="566928" y="749808"/>
            <a:ext cx="11055096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rgbClr val="1323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Five decisions to make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66928" y="1783080"/>
            <a:ext cx="11055096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DDE5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49808" y="19659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986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1298448" y="1892808"/>
            <a:ext cx="2011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Grouping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3355848" y="1783080"/>
            <a:ext cx="53949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v1 per-field entries (ship now) — or v2 “X updated this record” per-save grouping (small L0 add)?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9015984" y="1984248"/>
            <a:ext cx="2377440" cy="438912"/>
          </a:xfrm>
          <a:prstGeom prst="roundRect">
            <a:avLst>
              <a:gd name="adj" fmla="val 12500"/>
            </a:avLst>
          </a:prstGeom>
          <a:solidFill>
            <a:srgbClr val="EAF7F4"/>
          </a:solidFill>
          <a:ln/>
        </p:spPr>
      </p:sp>
      <p:sp>
        <p:nvSpPr>
          <p:cNvPr id="9" name="Text 7"/>
          <p:cNvSpPr/>
          <p:nvPr/>
        </p:nvSpPr>
        <p:spPr>
          <a:xfrm>
            <a:off x="9015984" y="1984248"/>
            <a:ext cx="2377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B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Rec: v1 now, v2 fast-follow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66928" y="2697480"/>
            <a:ext cx="11055096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DDE5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49808" y="2880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986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298448" y="2807208"/>
            <a:ext cx="2011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Placement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3355848" y="2697480"/>
            <a:ext cx="53949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Right sidebar (Salesforce-style) or a dedicated tab? Replace the Activity tab or keep both?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9015984" y="2898648"/>
            <a:ext cx="2377440" cy="438912"/>
          </a:xfrm>
          <a:prstGeom prst="roundRect">
            <a:avLst>
              <a:gd name="adj" fmla="val 12500"/>
            </a:avLst>
          </a:prstGeom>
          <a:solidFill>
            <a:srgbClr val="EAF7F4"/>
          </a:solidFill>
          <a:ln/>
        </p:spPr>
      </p:sp>
      <p:sp>
        <p:nvSpPr>
          <p:cNvPr id="15" name="Text 13"/>
          <p:cNvSpPr/>
          <p:nvPr/>
        </p:nvSpPr>
        <p:spPr>
          <a:xfrm>
            <a:off x="9015984" y="2898648"/>
            <a:ext cx="2377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B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Rec: sidebar; keep Activity tab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566928" y="3611880"/>
            <a:ext cx="11055096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DDE5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49808" y="3794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986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298448" y="3721608"/>
            <a:ext cx="2011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 config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3355848" y="3611880"/>
            <a:ext cx="53949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Reuse the #3748 trackHistory field set for the feed — or a separate feed-tracking list?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9015984" y="3813048"/>
            <a:ext cx="2377440" cy="438912"/>
          </a:xfrm>
          <a:prstGeom prst="roundRect">
            <a:avLst>
              <a:gd name="adj" fmla="val 12500"/>
            </a:avLst>
          </a:prstGeom>
          <a:solidFill>
            <a:srgbClr val="EAF7F4"/>
          </a:solidFill>
          <a:ln/>
        </p:spPr>
      </p:sp>
      <p:sp>
        <p:nvSpPr>
          <p:cNvPr id="21" name="Text 19"/>
          <p:cNvSpPr/>
          <p:nvPr/>
        </p:nvSpPr>
        <p:spPr>
          <a:xfrm>
            <a:off x="9015984" y="3813048"/>
            <a:ext cx="2377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B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Rec: one config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566928" y="4526280"/>
            <a:ext cx="11055096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DDE5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49808" y="4709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986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298448" y="4636008"/>
            <a:ext cx="2011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Posts source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3355848" y="4526280"/>
            <a:ext cx="53949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_System_Comment (built) for posts — not the heavier Salesforce FeedItem/Chatter revival?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9015984" y="4727448"/>
            <a:ext cx="2377440" cy="438912"/>
          </a:xfrm>
          <a:prstGeom prst="roundRect">
            <a:avLst>
              <a:gd name="adj" fmla="val 12500"/>
            </a:avLst>
          </a:prstGeom>
          <a:solidFill>
            <a:srgbClr val="EAF7F4"/>
          </a:solidFill>
          <a:ln/>
        </p:spPr>
      </p:sp>
      <p:sp>
        <p:nvSpPr>
          <p:cNvPr id="27" name="Text 25"/>
          <p:cNvSpPr/>
          <p:nvPr/>
        </p:nvSpPr>
        <p:spPr>
          <a:xfrm>
            <a:off x="9015984" y="4727448"/>
            <a:ext cx="2377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B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Rec: _System_Comment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566928" y="5440680"/>
            <a:ext cx="11055096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DDE5F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49808" y="56235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986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200" dirty="0"/>
          </a:p>
        </p:txBody>
      </p:sp>
      <p:sp>
        <p:nvSpPr>
          <p:cNvPr id="30" name="Text 28"/>
          <p:cNvSpPr/>
          <p:nvPr/>
        </p:nvSpPr>
        <p:spPr>
          <a:xfrm>
            <a:off x="1298448" y="5550408"/>
            <a:ext cx="20116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32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 now</a:t>
            </a:r>
            <a:endParaRPr lang="en-US" sz="1250" dirty="0"/>
          </a:p>
        </p:txBody>
      </p:sp>
      <p:sp>
        <p:nvSpPr>
          <p:cNvPr id="31" name="Text 29"/>
          <p:cNvSpPr/>
          <p:nvPr/>
        </p:nvSpPr>
        <p:spPr>
          <a:xfrm>
            <a:off x="3355848" y="5440680"/>
            <a:ext cx="53949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Opportunity first, then Account — or both together?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9015984" y="5641848"/>
            <a:ext cx="2377440" cy="438912"/>
          </a:xfrm>
          <a:prstGeom prst="roundRect">
            <a:avLst>
              <a:gd name="adj" fmla="val 12500"/>
            </a:avLst>
          </a:prstGeom>
          <a:solidFill>
            <a:srgbClr val="EAF7F4"/>
          </a:solidFill>
          <a:ln/>
        </p:spPr>
      </p:sp>
      <p:sp>
        <p:nvSpPr>
          <p:cNvPr id="33" name="Text 31"/>
          <p:cNvSpPr/>
          <p:nvPr/>
        </p:nvSpPr>
        <p:spPr>
          <a:xfrm>
            <a:off x="9015984" y="5641848"/>
            <a:ext cx="23774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0B6B6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Rec: Opp first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566928" y="6473952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Recent Activity — record-page feed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11073384" y="6473952"/>
            <a:ext cx="548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C6E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E1D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10972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300" kern="0" dirty="0">
                <a:solidFill>
                  <a:srgbClr val="0E938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RECOMMENDATION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66928" y="1508760"/>
            <a:ext cx="10515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Ship v1 in the sidebar —</a:t>
            </a:r>
            <a:endParaRPr lang="en-US" sz="34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feed, no backend change.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566928" y="3200400"/>
            <a:ext cx="10424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500" dirty="0">
                <a:solidFill>
                  <a:srgbClr val="8A9A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Reuse the field-history SSoT from Epic #3748, merge with the activity timeline and comments, and render a single time-sorted “Most Recent Activity” panel. Add per-save grouping and pagination as fast-follows.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66928" y="4480560"/>
            <a:ext cx="11055096" cy="1234440"/>
          </a:xfrm>
          <a:prstGeom prst="roundRect">
            <a:avLst>
              <a:gd name="adj" fmla="val 5926"/>
            </a:avLst>
          </a:prstGeom>
          <a:solidFill>
            <a:srgbClr val="16294A"/>
          </a:solidFill>
          <a:ln w="12700">
            <a:solidFill>
              <a:srgbClr val="24406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86968" y="461772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98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dependency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86968" y="4983480"/>
            <a:ext cx="104150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8A9A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feed’s field-change actor uses the same rendering as the History tab — the “Created By shows raw ID” fix (task in flight, tracked on Epic #3748) must land, or the feed shows raw UUIDs too.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566928" y="640080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8A9A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design: docs/design/opportunity-most-recent-activity-feed-design.md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Most Recent Activity — record-page feed (Before / After)</dc:title>
  <dc:subject>PptxGenJS Presentation</dc:subject>
  <dc:creator>NexusCRM Platform</dc:creator>
  <cp:lastModifiedBy>NexusCRM Platform</cp:lastModifiedBy>
  <cp:revision>1</cp:revision>
  <dcterms:created xsi:type="dcterms:W3CDTF">2026-07-20T10:22:36Z</dcterms:created>
  <dcterms:modified xsi:type="dcterms:W3CDTF">2026-07-20T10:22:36Z</dcterms:modified>
</cp:coreProperties>
</file>