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26"/>
    <p:restoredTop sz="83197"/>
  </p:normalViewPr>
  <p:slideViewPr>
    <p:cSldViewPr snapToGrid="0" snapToObjects="1">
      <p:cViewPr varScale="1">
        <p:scale>
          <a:sx n="140" d="100"/>
          <a:sy n="140" d="100"/>
        </p:scale>
        <p:origin x="19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2022/4/27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Flash supports Linux and MacOS only.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dirty="0"/>
          </a:p>
          <a:p>
            <a:r>
              <a:rPr lang="en-US" sz="1700" b="0" dirty="0">
                <a:effectLst/>
                <a:latin typeface="+mn-lt"/>
                <a:ea typeface="+mn-ea"/>
                <a:cs typeface="+mn-cs"/>
                <a:sym typeface="PingFang SC Regular"/>
              </a:rPr>
              <a:t>Following image positions are supported.</a:t>
            </a:r>
          </a:p>
          <a:p>
            <a:endParaRPr lang="en-US" sz="1700" b="0" dirty="0">
              <a:effectLst/>
              <a:latin typeface="+mn-lt"/>
              <a:ea typeface="+mn-ea"/>
              <a:cs typeface="+mn-cs"/>
              <a:sym typeface="PingFang SC Regular"/>
            </a:endParaRPr>
          </a:p>
          <a:p>
            <a:r>
              <a:rPr lang="en-US" sz="1700" b="0" dirty="0">
                <a:effectLst/>
                <a:latin typeface="+mn-lt"/>
                <a:ea typeface="+mn-ea"/>
                <a:cs typeface="+mn-cs"/>
                <a:sym typeface="PingFang SC Regular"/>
              </a:rPr>
              <a:t>![left](…)</a:t>
            </a:r>
          </a:p>
          <a:p>
            <a:r>
              <a:rPr lang="en-US" sz="1700" b="0" dirty="0">
                <a:effectLst/>
                <a:latin typeface="+mn-lt"/>
                <a:ea typeface="+mn-ea"/>
                <a:cs typeface="+mn-cs"/>
                <a:sym typeface="PingFang SC Regular"/>
              </a:rPr>
              <a:t>![center](…)</a:t>
            </a:r>
          </a:p>
          <a:p>
            <a:r>
              <a:rPr lang="en-US" sz="1700" b="0" dirty="0">
                <a:effectLst/>
                <a:latin typeface="+mn-lt"/>
                <a:ea typeface="+mn-ea"/>
                <a:cs typeface="+mn-cs"/>
                <a:sym typeface="PingFang SC Regular"/>
              </a:rPr>
              <a:t>![right](…)</a:t>
            </a:r>
          </a:p>
          <a:p>
            <a:r>
              <a:rPr lang="en-US" sz="1700" b="0" dirty="0">
                <a:effectLst/>
                <a:latin typeface="+mn-lt"/>
                <a:ea typeface="+mn-ea"/>
                <a:cs typeface="+mn-cs"/>
                <a:sym typeface="PingFang SC Regular"/>
              </a:rPr>
              <a:t>![</a:t>
            </a:r>
            <a:r>
              <a:rPr lang="en-US" sz="1700" b="0">
                <a:effectLst/>
                <a:latin typeface="+mn-lt"/>
                <a:ea typeface="+mn-ea"/>
                <a:cs typeface="+mn-cs"/>
                <a:sym typeface="PingFang SC Regular"/>
              </a:rPr>
              <a:t>background](…)</a:t>
            </a:r>
            <a:endParaRPr lang="en-US" sz="1700" b="0" dirty="0">
              <a:effectLst/>
              <a:latin typeface="+mn-lt"/>
              <a:ea typeface="+mn-ea"/>
              <a:cs typeface="+mn-cs"/>
              <a:sym typeface="PingFang SC Regular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[no notes]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733098-4796-E944-9E58-E1B406DA1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951" y="1088103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BFCEDEE-3B61-924D-B192-71B55B565D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4D2FB43F-142F-B14E-8B2D-071CB4C364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">
            <a:extLst>
              <a:ext uri="{FF2B5EF4-FFF2-40B4-BE49-F238E27FC236}">
                <a16:creationId xmlns:a16="http://schemas.microsoft.com/office/drawing/2014/main" id="{39DC65D8-06BF-5643-A30C-1023B96EE8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0" i="0" u="none" strike="noStrike" cap="none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N"/>
          </a:p>
        </p:txBody>
      </p:sp>
      <p:pic>
        <p:nvPicPr>
          <p:cNvPr id="14" name="Picture 13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8A16ED7A-5F22-4D4F-A005-B894CBECC9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9ED7369-012F-EC40-B7B3-C43F26B2DAC6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Use Flash to Build PingCAP Education Student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Chapter 1: Install Flash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Flash GitHub Repository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>
                <a:latin typeface="Helvetica Neue"/>
              </a:rPr>
              <a:t>Location:</a:t>
            </a:r>
            <a:r>
              <a:rPr b="1">
                <a:solidFill>
                  <a:schemeClr val="accent1"/>
                </a:solidFill>
                <a:latin typeface="Helvetica Neue"/>
              </a:rPr>
              <a:t> https://github.com/pingcap-inc/pingcap.pe.flash </a:t>
            </a:r>
          </a:p>
          <a:p>
            <a:r>
              <a:rPr>
                <a:latin typeface="Helvetica Neue"/>
              </a:rPr>
              <a:t>Join github organization</a:t>
            </a:r>
            <a:r>
              <a:rPr b="1">
                <a:solidFill>
                  <a:schemeClr val="accent1"/>
                </a:solidFill>
                <a:latin typeface="Helvetica Neue"/>
              </a:rPr>
              <a:t> pingcap-inc </a:t>
            </a:r>
            <a:r>
              <a:rPr>
                <a:latin typeface="Helvetica Neue"/>
              </a:rPr>
              <a:t>to get access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300" b="1">
                <a:latin typeface="Consolas"/>
              </a:rPr>
              <a:t>$ git clone https://github.com/</a:t>
            </a:r>
            <a:r>
              <a:rPr sz="1300" b="1">
                <a:solidFill>
                  <a:schemeClr val="accent6"/>
                </a:solidFill>
                <a:latin typeface="Consolas"/>
              </a:rPr>
              <a:t>pingcap-inc/pingcap.pe.flash.git</a:t>
            </a:r>
            <a:r>
              <a:rPr sz="1300" b="1">
                <a:latin typeface="Consolas"/>
              </a:rPr>
              <a:t>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Install Conda and Setup Python 3.6.12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>
                <a:latin typeface="Helvetica Neue"/>
              </a:rPr>
              <a:t>Go to https://www.anaconda.com/ to download and install the conda distribution for your OS</a:t>
            </a:r>
          </a:p>
          <a:p>
            <a:r>
              <a:rPr>
                <a:latin typeface="Helvetica Neue"/>
              </a:rPr>
              <a:t>Create the Python 3.6.12 environment for Flash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500" b="1">
                <a:latin typeface="Consolas"/>
              </a:rPr>
              <a:t>$ conda create -n flash -y python=3.6.12
$ conda activate flash
(flash) $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Install Flash Python Module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>
                <a:latin typeface="Helvetica Neue"/>
              </a:rPr>
              <a:t>Go through the</a:t>
            </a:r>
            <a:r>
              <a:rPr b="1">
                <a:solidFill>
                  <a:schemeClr val="accent1"/>
                </a:solidFill>
                <a:latin typeface="Helvetica Neue"/>
              </a:rPr>
              <a:t> README.md </a:t>
            </a:r>
            <a:r>
              <a:rPr>
                <a:latin typeface="Helvetica Neue"/>
              </a:rPr>
              <a:t>(optional)</a:t>
            </a:r>
          </a:p>
          <a:p>
            <a:r>
              <a:rPr>
                <a:latin typeface="Helvetica Neue"/>
              </a:rPr>
              <a:t>Install and verify the installation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300" b="1">
                <a:latin typeface="Consolas"/>
              </a:rPr>
              <a:t>(flash)$ cd pingcap.pe.flash/
(flash)$ ./bin/install.sh
(flash)$ pip list | grep -i pingcap.pe.flash 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Chapter 2: Setup Flash (optional)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Setup Flash for Auto Translation (ZH-EN)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>
                <a:latin typeface="Helvetica Neue"/>
              </a:rPr>
              <a:t>This is an optional step</a:t>
            </a:r>
          </a:p>
          <a:p>
            <a:r>
              <a:rPr>
                <a:latin typeface="Helvetica Neue"/>
              </a:rPr>
              <a:t>Execute following script to initialize the PingCAP Education terms dictionary</a:t>
            </a:r>
          </a:p>
          <a:p>
            <a:pPr lvl="1"/>
            <a:r>
              <a:rPr b="1">
                <a:solidFill>
                  <a:schemeClr val="accent1"/>
                </a:solidFill>
                <a:latin typeface="Helvetica Neue"/>
              </a:rPr>
              <a:t>&lt;aws_profile&gt;</a:t>
            </a:r>
            <a:r>
              <a:rPr>
                <a:latin typeface="Helvetica Neue"/>
              </a:rPr>
              <a:t>: Replace it with a configured AWS profile with Aamzon Translate service permissions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300" b="1">
                <a:latin typeface="Consolas"/>
              </a:rPr>
              <a:t>(flash)$ cd pingcap.pe.flash/
(flash)$ ./bin/update-temrs-pe.sh </a:t>
            </a:r>
            <a:r>
              <a:rPr sz="1300" b="1">
                <a:solidFill>
                  <a:schemeClr val="accent6"/>
                </a:solidFill>
                <a:latin typeface="Consolas"/>
              </a:rPr>
              <a:t>&lt;aws_profile&gt;</a:t>
            </a:r>
            <a:r>
              <a:rPr sz="1300" b="1">
                <a:latin typeface="Consolas"/>
              </a:rPr>
              <a:t>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Chapter 3: Compose Student Guide Markdowns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Initialize the Course Folder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300" b="1">
                <a:latin typeface="Consolas"/>
              </a:rPr>
              <a:t>$ flash-init-course-folder.sh </a:t>
            </a:r>
            <a:r>
              <a:rPr sz="1300" b="1">
                <a:solidFill>
                  <a:schemeClr val="accent6"/>
                </a:solidFill>
                <a:latin typeface="Consolas"/>
              </a:rPr>
              <a:t>&lt;path-to-new-course-folder&gt;</a:t>
            </a:r>
            <a:r>
              <a:rPr sz="1300" b="1">
                <a:latin typeface="Consolas"/>
              </a:rPr>
              <a:t>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Checking the Sample of the Sample of the Sample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dirty="0"/>
          </a:p>
          <a:p>
            <a:r>
              <a:rPr dirty="0">
                <a:latin typeface="Helvetica Neue"/>
              </a:rPr>
              <a:t>Life is short, no time to </a:t>
            </a:r>
            <a:r>
              <a:rPr>
                <a:latin typeface="Helvetica Neue"/>
              </a:rPr>
              <a:t>explain</a:t>
            </a:r>
            <a:r>
              <a:rPr lang="en-US">
                <a:latin typeface="Helvetica Neue"/>
              </a:rPr>
              <a:t>, p</a:t>
            </a:r>
            <a:r>
              <a:rPr>
                <a:latin typeface="Helvetica Neue"/>
              </a:rPr>
              <a:t>lease </a:t>
            </a:r>
            <a:r>
              <a:rPr dirty="0">
                <a:latin typeface="Helvetica Neue"/>
              </a:rPr>
              <a:t>visit the sample markdowns provided by Flash: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200" b="1">
                <a:latin typeface="Consolas"/>
              </a:rPr>
              <a:t>$ cd pingcap.pe.flash
$ find student-guide/
</a:t>
            </a:r>
            <a:r>
              <a:rPr sz="900" b="1">
                <a:latin typeface="Consolas"/>
              </a:rPr>
              <a:t> 
</a:t>
            </a:r>
          </a:p>
        </p:txBody>
      </p:sp>
      <p:pic>
        <p:nvPicPr>
          <p:cNvPr id="5" name="Picture 4" descr="pic_exampl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270000"/>
            <a:ext cx="4953000" cy="24803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Sub Title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Table Example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>
                <a:latin typeface="Helvetica Neue"/>
              </a:rPr>
              <a:t>Here goes a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828800"/>
          <a:ext cx="64008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 sz="1200">
                          <a:latin typeface="Helvetica Neue"/>
                        </a:rPr>
                        <a:t>Col1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 sz="1200">
                          <a:latin typeface="Helvetica Neue"/>
                        </a:rPr>
                        <a:t>Col2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 sz="1200">
                          <a:latin typeface="Helvetica Neue"/>
                        </a:rPr>
                        <a:t>Col3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>
                          <a:latin typeface="Helvetica Neue"/>
                        </a:rPr>
                        <a:t>Value1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>
                          <a:latin typeface="Helvetica Neue"/>
                        </a:rPr>
                        <a:t>Value2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>
                          <a:latin typeface="Helvetica Neue"/>
                        </a:rPr>
                        <a:t>Value3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>
                          <a:latin typeface="Helvetica Neue"/>
                        </a:rPr>
                        <a:t>Value4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>
                          <a:latin typeface="Helvetica Neue"/>
                        </a:rPr>
                        <a:t>Value5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  <a:p>
                      <a:r>
                        <a:rPr>
                          <a:latin typeface="Helvetica Neue"/>
                        </a:rPr>
                        <a:t>Value6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Sub Title Again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Chapter 4: Flash Utilities Introduction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 Single Markdown Result (get PowerPoint)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b="1">
                <a:solidFill>
                  <a:schemeClr val="accent1"/>
                </a:solidFill>
                <a:latin typeface="Helvetica Neue"/>
              </a:rPr>
              <a:t>gen-check-by-ch-lang-mdpre.sh &lt;chapter_no&gt; &lt;lang_code&gt; &lt;markdown_prefix&gt; pe </a:t>
            </a:r>
          </a:p>
          <a:p>
            <a:r>
              <a:rPr>
                <a:latin typeface="Helvetica Neue"/>
              </a:rPr>
              <a:t>For example:</a:t>
            </a:r>
          </a:p>
          <a:p>
            <a:pPr lvl="1"/>
            <a:r>
              <a:rPr>
                <a:latin typeface="Helvetica Neue"/>
              </a:rPr>
              <a:t>Get PowerPoint slide from chapter 01 under en lang_code sub-folder 03.md: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400" b="1">
                <a:latin typeface="Consolas"/>
              </a:rPr>
              <a:t>$ cd </a:t>
            </a:r>
            <a:r>
              <a:rPr sz="1400" b="1">
                <a:solidFill>
                  <a:schemeClr val="accent6"/>
                </a:solidFill>
                <a:latin typeface="Consolas"/>
              </a:rPr>
              <a:t>&lt;course-folder&gt;</a:t>
            </a:r>
            <a:r>
              <a:rPr sz="1400" b="1">
                <a:latin typeface="Consolas"/>
              </a:rPr>
              <a:t>
$ gen-deck-by-ch-lang-mdpre.sh 01 en 03 pe 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Get the Result (get PowerPoint) for Entire Chapter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b="1">
                <a:solidFill>
                  <a:schemeClr val="accent1"/>
                </a:solidFill>
                <a:latin typeface="Helvetica Neue"/>
              </a:rPr>
              <a:t>gen-chapter-by-ch-lang.sh &lt;chapter_no&gt; &lt;lang_code&gt; pe </a:t>
            </a:r>
          </a:p>
          <a:p>
            <a:r>
              <a:rPr>
                <a:latin typeface="Helvetica Neue"/>
              </a:rPr>
              <a:t>For example:</a:t>
            </a:r>
          </a:p>
          <a:p>
            <a:pPr lvl="1"/>
            <a:r>
              <a:rPr>
                <a:latin typeface="Helvetica Neue"/>
              </a:rPr>
              <a:t>Get PowerPoint slide from chapter 03 under en lang_code sub-folder: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400" b="1">
                <a:latin typeface="Consolas"/>
              </a:rPr>
              <a:t>$ cd </a:t>
            </a:r>
            <a:r>
              <a:rPr sz="1400" b="1">
                <a:solidFill>
                  <a:schemeClr val="accent6"/>
                </a:solidFill>
                <a:latin typeface="Consolas"/>
              </a:rPr>
              <a:t>&lt;course-folder&gt;</a:t>
            </a:r>
            <a:r>
              <a:rPr sz="1400" b="1">
                <a:latin typeface="Consolas"/>
              </a:rPr>
              <a:t>
$ gen-chapter-by-ch-lang.sh 03 en pe 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Get the Result (get PowerPoint) for Entire Course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b="1">
                <a:solidFill>
                  <a:schemeClr val="accent1"/>
                </a:solidFill>
                <a:latin typeface="Helvetica Neue"/>
              </a:rPr>
              <a:t>flash-pack-course &lt;lang_code&gt; pe </a:t>
            </a:r>
          </a:p>
          <a:p>
            <a:r>
              <a:rPr>
                <a:latin typeface="Helvetica Neue"/>
              </a:rPr>
              <a:t>For example:</a:t>
            </a:r>
          </a:p>
          <a:p>
            <a:pPr lvl="1"/>
            <a:r>
              <a:rPr>
                <a:latin typeface="Helvetica Neue"/>
              </a:rPr>
              <a:t>Get PowerPoint slides from tidb-course-201 from en lang-code sub-folder: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1400" b="1">
                <a:latin typeface="Consolas"/>
              </a:rPr>
              <a:t>$ cd </a:t>
            </a:r>
            <a:r>
              <a:rPr sz="1400" b="1">
                <a:solidFill>
                  <a:schemeClr val="accent6"/>
                </a:solidFill>
                <a:latin typeface="Consolas"/>
              </a:rPr>
              <a:t>tidb-course-201</a:t>
            </a:r>
            <a:r>
              <a:rPr sz="1400" b="1">
                <a:latin typeface="Consolas"/>
              </a:rPr>
              <a:t>
$ flash-pack-course en pe
</a:t>
            </a:r>
            <a:r>
              <a:rPr sz="900" b="1">
                <a:latin typeface="Consolas"/>
              </a:rPr>
              <a:t> 
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3645</TotalTime>
  <Words>769</Words>
  <Application>Microsoft Macintosh PowerPoint</Application>
  <PresentationFormat>On-screen Show (16:9)</PresentationFormat>
  <Paragraphs>104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PingFang SC Regular</vt:lpstr>
      <vt:lpstr>Arial</vt:lpstr>
      <vt:lpstr>Consolas</vt:lpstr>
      <vt:lpstr>Courier New</vt:lpstr>
      <vt:lpstr>Helvetica Neue</vt:lpstr>
      <vt:lpstr>Ubuntu</vt:lpstr>
      <vt:lpstr>Wingdings</vt:lpstr>
      <vt:lpstr>Simple Light</vt:lpstr>
      <vt:lpstr>How to Use Flash to Build PingCAP Education Student Guide</vt:lpstr>
      <vt:lpstr>Chapter 1: Install Flash</vt:lpstr>
      <vt:lpstr>Flash GitHub Repository</vt:lpstr>
      <vt:lpstr>Install Conda and Setup Python 3.6.12</vt:lpstr>
      <vt:lpstr>Install Flash Python Module</vt:lpstr>
      <vt:lpstr>Thanks</vt:lpstr>
      <vt:lpstr>Chapter 2: Setup Flash (optional)</vt:lpstr>
      <vt:lpstr>Setup Flash for Auto Translation (ZH-EN)</vt:lpstr>
      <vt:lpstr>Thanks</vt:lpstr>
      <vt:lpstr>Chapter 3: Compose Student Guide Markdowns</vt:lpstr>
      <vt:lpstr>Initialize the Course Folder</vt:lpstr>
      <vt:lpstr>Checking the Sample of the Sample of the Sample</vt:lpstr>
      <vt:lpstr>Sub Title</vt:lpstr>
      <vt:lpstr>Table Example</vt:lpstr>
      <vt:lpstr>Sub Title Again</vt:lpstr>
      <vt:lpstr>Thanks</vt:lpstr>
      <vt:lpstr>Chapter 4: Flash Utilities Introduction</vt:lpstr>
      <vt:lpstr>Check Single Markdown Result (get PowerPoint)</vt:lpstr>
      <vt:lpstr>Get the Result (get PowerPoint) for Entire Chapter</vt:lpstr>
      <vt:lpstr>Get the Result (get PowerPoint) for Entire Course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172</cp:revision>
  <dcterms:modified xsi:type="dcterms:W3CDTF">2022-04-27T14:46:18Z</dcterms:modified>
</cp:coreProperties>
</file>