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4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000"/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50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2023/10/24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3203" y="2735263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894A6E-AD2A-08EB-77F0-AA7CBC13E762}"/>
              </a:ext>
            </a:extLst>
          </p:cNvPr>
          <p:cNvSpPr txBox="1"/>
          <p:nvPr userDrawn="1"/>
        </p:nvSpPr>
        <p:spPr>
          <a:xfrm>
            <a:off x="352009" y="1070517"/>
            <a:ext cx="8511555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285750" marR="0" lvl="1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285750" marR="0" lvl="2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285750" marR="0" lvl="8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0" marR="0" lvl="4" indent="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22958F9-806C-32DD-7952-BB161C012B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936035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894A6E-AD2A-08EB-77F0-AA7CBC13E762}"/>
              </a:ext>
            </a:extLst>
          </p:cNvPr>
          <p:cNvSpPr txBox="1"/>
          <p:nvPr userDrawn="1"/>
        </p:nvSpPr>
        <p:spPr>
          <a:xfrm>
            <a:off x="352009" y="1070517"/>
            <a:ext cx="8511555" cy="1292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285750" marR="0" lvl="1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285750" marR="0" lvl="2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285750" marR="0" lvl="8" indent="-28575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  <a:p>
            <a:pPr marL="0" marR="0" lvl="4" indent="0" algn="just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  <a:tabLst>
                <a:tab pos="0" algn="l"/>
                <a:tab pos="360000" algn="l"/>
                <a:tab pos="720000" algn="l"/>
              </a:tabLst>
            </a:pPr>
            <a:endParaRPr kumimoji="0" lang="en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  <a:sym typeface="Arial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22958F9-806C-32DD-7952-BB161C012B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936035"/>
            <a:ext cx="4187486" cy="3355975"/>
          </a:xfrm>
          <a:prstGeom prst="rect">
            <a:avLst/>
          </a:prstGeom>
        </p:spPr>
        <p:txBody>
          <a:bodyPr/>
          <a:lstStyle>
            <a:lvl1pPr marL="457200" indent="-342900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  <a:lvl2pPr marL="10051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2pPr>
            <a:lvl3pPr marL="14623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3pPr>
            <a:lvl4pPr marL="19195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4pPr>
            <a:lvl5pPr marL="2376714" indent="-408214" defTabSz="5760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18375995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9816D3C-74A4-2205-5F41-D1F68C4A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SECTION_A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SECTION_B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SECTION_C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7" r:id="rId2"/>
    <p:sldLayoutId id="2147483683" r:id="rId3"/>
    <p:sldLayoutId id="2147483682" r:id="rId4"/>
    <p:sldLayoutId id="2147483672" r:id="rId5"/>
    <p:sldLayoutId id="2147483673" r:id="rId6"/>
    <p:sldLayoutId id="2147483674" r:id="rId7"/>
    <p:sldLayoutId id="2147483675" r:id="rId8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51E2-1023-99C6-E15B-8BFB1C4B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5A9CF-F5A6-2BFA-9992-1E3EA9BA93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9839" y="2735263"/>
            <a:ext cx="8161527" cy="371475"/>
          </a:xfrm>
        </p:spPr>
        <p:txBody>
          <a:bodyPr/>
          <a:lstStyle/>
          <a:p>
            <a:r>
              <a:rPr lang="en-CN" dirty="0"/>
              <a:t>Subtitle and additional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366186389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FD02F-B6C3-D4C8-B2AC-133281FE1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22B06-9307-B44D-ADB5-3CFF6CDA72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N" dirty="0"/>
              <a:t>Bullet l1</a:t>
            </a:r>
          </a:p>
          <a:p>
            <a:pPr lvl="1"/>
            <a:r>
              <a:rPr lang="en-CN" dirty="0"/>
              <a:t>Bullet l2</a:t>
            </a:r>
          </a:p>
          <a:p>
            <a:pPr lvl="2"/>
            <a:r>
              <a:rPr lang="en-CN" dirty="0"/>
              <a:t>Bullet l3</a:t>
            </a:r>
          </a:p>
          <a:p>
            <a:pPr lvl="3"/>
            <a:r>
              <a:rPr lang="en-CN" dirty="0"/>
              <a:t>Bullet l4</a:t>
            </a:r>
          </a:p>
          <a:p>
            <a:pPr lvl="4"/>
            <a:r>
              <a:rPr lang="en-CN" dirty="0"/>
              <a:t>Bullet l5</a:t>
            </a:r>
          </a:p>
        </p:txBody>
      </p:sp>
      <p:pic>
        <p:nvPicPr>
          <p:cNvPr id="4" name="Picture 3" descr="CaseStudySocialCompanyGen2_aa_004_20230326.png">
            <a:extLst>
              <a:ext uri="{FF2B5EF4-FFF2-40B4-BE49-F238E27FC236}">
                <a16:creationId xmlns:a16="http://schemas.microsoft.com/office/drawing/2014/main" id="{1F61157C-60AB-A254-7554-41D374065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78" y="2638568"/>
            <a:ext cx="7112000" cy="17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3446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AAA44-F7CB-5945-789E-41BFAFF4A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B1E5C1-DA92-C085-A404-9EA37489C4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N" dirty="0"/>
              <a:t>Bullet l1 and this bullet line stops here</a:t>
            </a:r>
          </a:p>
        </p:txBody>
      </p:sp>
      <p:pic>
        <p:nvPicPr>
          <p:cNvPr id="5" name="Picture 4" descr="CaseStudyGamingCompanyBGen1_aa_001_20230328.png">
            <a:extLst>
              <a:ext uri="{FF2B5EF4-FFF2-40B4-BE49-F238E27FC236}">
                <a16:creationId xmlns:a16="http://schemas.microsoft.com/office/drawing/2014/main" id="{17AF0B80-E57E-C110-E4BC-EAADC72D1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289" y="727865"/>
            <a:ext cx="4478750" cy="399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5056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B144-20C1-45A8-EF32-0B2241C3F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Slide Title, Bullet and Code Area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D82D9-5EEB-3DCA-E623-2D10ABC27D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936036"/>
            <a:ext cx="8583128" cy="1035888"/>
          </a:xfrm>
        </p:spPr>
        <p:txBody>
          <a:bodyPr/>
          <a:lstStyle/>
          <a:p>
            <a:r>
              <a:rPr lang="en-CN" dirty="0"/>
              <a:t>Bullet l1</a:t>
            </a:r>
          </a:p>
          <a:p>
            <a:r>
              <a:rPr lang="en-CN" dirty="0"/>
              <a:t>Bullet l1</a:t>
            </a:r>
          </a:p>
          <a:p>
            <a:pPr lvl="1"/>
            <a:r>
              <a:rPr lang="en-CN" dirty="0"/>
              <a:t>Bullet l2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70D0EB-1292-01E8-FD30-78C70D601A54}"/>
              </a:ext>
            </a:extLst>
          </p:cNvPr>
          <p:cNvSpPr/>
          <p:nvPr/>
        </p:nvSpPr>
        <p:spPr>
          <a:xfrm>
            <a:off x="482600" y="1971924"/>
            <a:ext cx="8178800" cy="2311400"/>
          </a:xfrm>
          <a:prstGeom prst="roundRect">
            <a:avLst>
              <a:gd name="adj" fmla="val 5000"/>
            </a:avLst>
          </a:prstGeom>
          <a:solidFill>
            <a:srgbClr val="26262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0EB77A-DB41-C2F1-9F7F-BE1D4DEB51D9}"/>
              </a:ext>
            </a:extLst>
          </p:cNvPr>
          <p:cNvSpPr txBox="1"/>
          <p:nvPr/>
        </p:nvSpPr>
        <p:spPr>
          <a:xfrm>
            <a:off x="546100" y="2035424"/>
            <a:ext cx="8051800" cy="218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F0F0F0"/>
                </a:solidFill>
                <a:latin typeface="Fira Code"/>
              </a:rPr>
              <a:t>tidb&gt; SELECT </a:t>
            </a:r>
            <a:r>
              <a:rPr sz="800" b="1">
                <a:solidFill>
                  <a:schemeClr val="accent6"/>
                </a:solidFill>
                <a:latin typeface="Fira Code"/>
              </a:rPr>
              <a:t>COUNT(*)</a:t>
            </a:r>
            <a:r>
              <a:rPr sz="800" b="1">
                <a:solidFill>
                  <a:srgbClr val="F0F0F0"/>
                </a:solidFill>
                <a:latin typeface="Fira Code"/>
              </a:rPr>
              <a:t> FROM universe.planets
   -&gt; WHERE category_id = 1;
tidb&gt; EXPLAIN SELECT COUNT(*) FROM universe.planets WHERE category_id = 1;
+------------------------------+-----------+-----------+---------------+-------------------------------------+
| id                           | estRows   | task      | access object | operator info                       |
+------------------------------+-----------+-----------+---------------+-------------------------------------+
| StreamAgg_20                 | 1.00      | root      |               | funcs:count(Column#27)-&gt;Column#25   |
| └─TableReader_21             | 1.00      | root      |               | data:StreamAgg_9                    |
|   └─StreamAgg_9              | 1.00      | </a:t>
            </a:r>
            <a:r>
              <a:rPr sz="800" b="1">
                <a:solidFill>
                  <a:schemeClr val="accent6"/>
                </a:solidFill>
                <a:latin typeface="Fira Code"/>
              </a:rPr>
              <a:t>cop[tikv] |               | funcs:count(1)-&gt;Column#27</a:t>
            </a:r>
            <a:r>
              <a:rPr sz="800" b="1">
                <a:solidFill>
                  <a:srgbClr val="F0F0F0"/>
                </a:solidFill>
                <a:latin typeface="Fira Code"/>
              </a:rPr>
              <a:t>           |
|     └─Selection_19           | 163.84    | </a:t>
            </a:r>
            <a:r>
              <a:rPr sz="800" b="1">
                <a:solidFill>
                  <a:schemeClr val="accent6"/>
                </a:solidFill>
                <a:latin typeface="Fira Code"/>
              </a:rPr>
              <a:t>cop[tikv] |               | eq(universe.planets.category_id, 1)</a:t>
            </a:r>
            <a:r>
              <a:rPr sz="800" b="1">
                <a:solidFill>
                  <a:srgbClr val="F0F0F0"/>
                </a:solidFill>
                <a:latin typeface="Fira Code"/>
              </a:rPr>
              <a:t> |
|       └─TableFullScan_18     | 163840.00 | </a:t>
            </a:r>
            <a:r>
              <a:rPr sz="800" b="1">
                <a:solidFill>
                  <a:schemeClr val="accent6"/>
                </a:solidFill>
                <a:latin typeface="Fira Code"/>
              </a:rPr>
              <a:t>cop[tikv] | table:planets | keep order:false, stats:pseudo</a:t>
            </a:r>
            <a:r>
              <a:rPr sz="800" b="1">
                <a:solidFill>
                  <a:srgbClr val="F0F0F0"/>
                </a:solidFill>
                <a:latin typeface="Fira Code"/>
              </a:rPr>
              <a:t>      |
+------------------------------+-----------+-----------+---------------+-------------------------------------+
5 rows in set (0.00 sec)
</a:t>
            </a:r>
          </a:p>
        </p:txBody>
      </p:sp>
    </p:spTree>
    <p:extLst>
      <p:ext uri="{BB962C8B-B14F-4D97-AF65-F5344CB8AC3E}">
        <p14:creationId xmlns:p14="http://schemas.microsoft.com/office/powerpoint/2010/main" val="79129338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B7F2C-DDEB-5907-0A5A-2E6142630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3143157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89E67-92C5-D192-7D70-92FDDED7A9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N" dirty="0"/>
              <a:t>Section A</a:t>
            </a:r>
          </a:p>
        </p:txBody>
      </p:sp>
    </p:spTree>
    <p:extLst>
      <p:ext uri="{BB962C8B-B14F-4D97-AF65-F5344CB8AC3E}">
        <p14:creationId xmlns:p14="http://schemas.microsoft.com/office/powerpoint/2010/main" val="273207956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368E-18B3-9793-337F-2F80E6918D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N" dirty="0"/>
              <a:t>Section B</a:t>
            </a:r>
          </a:p>
        </p:txBody>
      </p:sp>
    </p:spTree>
    <p:extLst>
      <p:ext uri="{BB962C8B-B14F-4D97-AF65-F5344CB8AC3E}">
        <p14:creationId xmlns:p14="http://schemas.microsoft.com/office/powerpoint/2010/main" val="361185990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C1BD8-9504-438B-6DDE-DEF88077A1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N" dirty="0"/>
              <a:t>Section C</a:t>
            </a:r>
          </a:p>
        </p:txBody>
      </p:sp>
    </p:spTree>
    <p:extLst>
      <p:ext uri="{BB962C8B-B14F-4D97-AF65-F5344CB8AC3E}">
        <p14:creationId xmlns:p14="http://schemas.microsoft.com/office/powerpoint/2010/main" val="35410587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5494</TotalTime>
  <Words>238</Words>
  <Application>Microsoft Macintosh PowerPoint</Application>
  <PresentationFormat>On-screen Show (16:9)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PingFang SC Regular</vt:lpstr>
      <vt:lpstr>Arial</vt:lpstr>
      <vt:lpstr>Fira Code</vt:lpstr>
      <vt:lpstr>Helvetica Neue</vt:lpstr>
      <vt:lpstr>Ubuntu</vt:lpstr>
      <vt:lpstr>Wingdings</vt:lpstr>
      <vt:lpstr>Simple Light</vt:lpstr>
      <vt:lpstr>Presentation Title</vt:lpstr>
      <vt:lpstr>Slide Title</vt:lpstr>
      <vt:lpstr>Slide Title</vt:lpstr>
      <vt:lpstr>Slide Title, Bullet and Code Area</vt:lpstr>
      <vt:lpstr>Thank You</vt:lpstr>
      <vt:lpstr>Section A</vt:lpstr>
      <vt:lpstr>Section B</vt:lpstr>
      <vt:lpstr>Section 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241</cp:revision>
  <dcterms:modified xsi:type="dcterms:W3CDTF">2023-10-24T02:32:00Z</dcterms:modified>
</cp:coreProperties>
</file>