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81" r:id="rId2"/>
    <p:sldId id="257" r:id="rId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7D8"/>
    <a:srgbClr val="1014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426"/>
    <p:restoredTop sz="94626"/>
  </p:normalViewPr>
  <p:slideViewPr>
    <p:cSldViewPr snapToGrid="0" snapToObjects="1">
      <p:cViewPr varScale="1">
        <p:scale>
          <a:sx n="161" d="100"/>
          <a:sy n="161" d="100"/>
        </p:scale>
        <p:origin x="136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9275835-61CE-AA4F-AE64-0BB09C5895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235E2-84C0-5347-89AB-7F3D64A5D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F65DEA-79E0-5D4D-91FF-870828CB5FD8}" type="datetimeFigureOut">
              <a:rPr lang="en-CN" smtClean="0"/>
              <a:t>2022/2/27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C0463-97EC-9642-9DC2-C482BE8B28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40AB58-2CE3-7947-ADCC-2D378FC5756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10D1D9-C2E0-7D4C-A019-5727FCCB816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912689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3977083"/>
            <a:ext cx="8280400" cy="977846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21947" y="72798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162FD574-8A75-6144-BA73-F841E9D41A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98BB3D6-9DB4-1E41-A9DE-099C3CF55BA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DB6744F-1B59-D540-9169-0492A96CB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DD43FE-4752-D64D-9631-FFD1EF1091E0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80;p97">
            <a:extLst>
              <a:ext uri="{FF2B5EF4-FFF2-40B4-BE49-F238E27FC236}">
                <a16:creationId xmlns:a16="http://schemas.microsoft.com/office/drawing/2014/main" id="{B47B613F-9EED-DD44-B2CC-C81E675B9CB1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5" name="Google Shape;383;p97">
            <a:extLst>
              <a:ext uri="{FF2B5EF4-FFF2-40B4-BE49-F238E27FC236}">
                <a16:creationId xmlns:a16="http://schemas.microsoft.com/office/drawing/2014/main" id="{8F5A1659-6BCF-724D-A138-4526360590B0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384;p97">
            <a:extLst>
              <a:ext uri="{FF2B5EF4-FFF2-40B4-BE49-F238E27FC236}">
                <a16:creationId xmlns:a16="http://schemas.microsoft.com/office/drawing/2014/main" id="{81D244B5-E29B-A040-B156-EAE0A9461D07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0AFE327-A986-4E45-8F36-D3931FBB5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DCAC88-1141-E04B-8B65-62576336D615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9891FB-55CB-3A42-94C5-5FD373AFE784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27116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solidFill>
                  <a:schemeClr val="bg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456033"/>
            <a:ext cx="8280400" cy="2498895"/>
          </a:xfrm>
          <a:prstGeom prst="rect">
            <a:avLst/>
          </a:prstGeom>
          <a:noFill/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04833" y="3467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043C14E-B82A-094D-9383-8CE192839FA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C0EB18-1D32-2643-BDB7-51CA0B8BFBF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A18010D2-AC97-6841-98E0-D89D6CFA1E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186" y="4875005"/>
            <a:ext cx="1328288" cy="261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CDD0C6-FC64-414D-A454-9DF63A45FB17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31E77C-08B8-2847-B04A-C4499F7E6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88572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10141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NLY_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380;p97">
            <a:extLst>
              <a:ext uri="{FF2B5EF4-FFF2-40B4-BE49-F238E27FC236}">
                <a16:creationId xmlns:a16="http://schemas.microsoft.com/office/drawing/2014/main" id="{7D238A53-4002-0746-A5B1-DC23A5190126}"/>
              </a:ext>
            </a:extLst>
          </p:cNvPr>
          <p:cNvSpPr/>
          <p:nvPr userDrawn="1"/>
        </p:nvSpPr>
        <p:spPr>
          <a:xfrm>
            <a:off x="-63610" y="-3625"/>
            <a:ext cx="9271220" cy="5209500"/>
          </a:xfrm>
          <a:prstGeom prst="rect">
            <a:avLst/>
          </a:prstGeom>
          <a:solidFill>
            <a:srgbClr val="19294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/>
          </a:p>
        </p:txBody>
      </p:sp>
      <p:pic>
        <p:nvPicPr>
          <p:cNvPr id="11" name="Google Shape;384;p97">
            <a:extLst>
              <a:ext uri="{FF2B5EF4-FFF2-40B4-BE49-F238E27FC236}">
                <a16:creationId xmlns:a16="http://schemas.microsoft.com/office/drawing/2014/main" id="{F2873F07-98C4-C34B-8727-38919E842BF5}"/>
              </a:ext>
            </a:extLst>
          </p:cNvPr>
          <p:cNvPicPr preferRelativeResize="0"/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1275" y="376975"/>
            <a:ext cx="1584650" cy="195356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17D981F-F802-1F4B-B441-DBEEB66C0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687" y="1905889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3400" b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B4D0D3-B08C-304F-ACF2-6C496B8153DC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  <p:pic>
        <p:nvPicPr>
          <p:cNvPr id="15" name="Google Shape;383;p97">
            <a:extLst>
              <a:ext uri="{FF2B5EF4-FFF2-40B4-BE49-F238E27FC236}">
                <a16:creationId xmlns:a16="http://schemas.microsoft.com/office/drawing/2014/main" id="{2BC7E931-AE66-5B4D-9EC5-05CF52565504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175" y="3843201"/>
            <a:ext cx="2465826" cy="246582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72D192-DC9E-8A4A-B1E6-615D264124E9}"/>
              </a:ext>
            </a:extLst>
          </p:cNvPr>
          <p:cNvSpPr txBox="1"/>
          <p:nvPr userDrawn="1"/>
        </p:nvSpPr>
        <p:spPr>
          <a:xfrm>
            <a:off x="0" y="5005793"/>
            <a:ext cx="9143999" cy="769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ctr"/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Copyright © 2022, </a:t>
            </a:r>
            <a:r>
              <a:rPr lang="en-US" sz="500" dirty="0" err="1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PingCAP</a:t>
            </a:r>
            <a:r>
              <a:rPr lang="en-US" sz="500" dirty="0">
                <a:solidFill>
                  <a:schemeClr val="tx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63585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CCDC6F-79E9-1848-BE4E-9E59805CA308}"/>
              </a:ext>
            </a:extLst>
          </p:cNvPr>
          <p:cNvSpPr txBox="1"/>
          <p:nvPr userDrawn="1"/>
        </p:nvSpPr>
        <p:spPr>
          <a:xfrm>
            <a:off x="7808180" y="4908618"/>
            <a:ext cx="1272209" cy="1538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N" sz="1000" b="0" i="0" u="none" strike="noStrike" cap="none" spc="0" normalizeH="0" baseline="0" dirty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t>| </a:t>
            </a:r>
            <a:fld id="{7AE6C62D-19F8-D94A-8AD0-EA4A2B3B2445}" type="slidenum">
              <a:rPr kumimoji="0" lang="en-CN" sz="1000" b="0" i="0" u="none" strike="noStrike" cap="none" spc="0" normalizeH="0" baseline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Arial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en-CN" sz="1000" b="0" i="0" u="none" strike="noStrike" cap="none" spc="0" normalizeH="0" baseline="0" dirty="0">
              <a:ln>
                <a:noFill/>
              </a:ln>
              <a:solidFill>
                <a:schemeClr val="bg2"/>
              </a:solidFill>
              <a:effectLst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70" r:id="rId3"/>
    <p:sldLayoutId id="2147483667" r:id="rId4"/>
    <p:sldLayoutId id="2147483668" r:id="rId5"/>
    <p:sldLayoutId id="2147483671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ingcap/tidb-course-201-lab/blob/master/lab-guide/guide/zh/201.1/lab-1b-container-tidb.md" TargetMode="External"/><Relationship Id="rId2" Type="http://schemas.openxmlformats.org/officeDocument/2006/relationships/hyperlink" Target="https://github.com/pingcap/tidb-course-201-lab/blob/master/lab-guide/guide/zh/201.1/lab-1a-native-playground.md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github.com/pingcap/tidb-course-201-lab/tree/master/lab-guide/guide/zh/201.1" TargetMode="External"/><Relationship Id="rId5" Type="http://schemas.openxmlformats.org/officeDocument/2006/relationships/hyperlink" Target="https://github.com/pingcap/tidb-course-201-lab/blob/master/lab-guide/guide/zh/201.1/lab-1d-tidb-cloud-dev-tier.md" TargetMode="External"/><Relationship Id="rId4" Type="http://schemas.openxmlformats.org/officeDocument/2006/relationships/hyperlink" Target="https://github.com/pingcap/tidb-course-201-lab/blob/master/lab-guide/guide/zh/201.1/lab-1e-WSL-linux-playground.md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ingcap/tidb-course-201-lab/tree/master/lab-guide/guide/zh/201.1" TargetMode="External"/><Relationship Id="rId2" Type="http://schemas.openxmlformats.org/officeDocument/2006/relationships/hyperlink" Target="https://github.com/pingcap/tidb-course-201-lab/blob/master/lab-guide/guide/zh/201.1/lab-2-create-universe-schema.md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实验 </a:t>
            </a:r>
            <a:r>
              <a:rPr lang="en-US" altLang="zh-CN" dirty="0"/>
              <a:t>1: </a:t>
            </a:r>
            <a:r>
              <a:rPr lang="zh-CN" altLang="en-US" dirty="0"/>
              <a:t>创建实验沙箱集群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N" dirty="0"/>
          </a:p>
          <a:p>
            <a:r>
              <a:rPr lang="zh-CN" altLang="en-US" dirty="0"/>
              <a:t>目的</a:t>
            </a:r>
            <a:r>
              <a:rPr lang="en-US" altLang="zh-CN" dirty="0"/>
              <a:t>: </a:t>
            </a:r>
            <a:r>
              <a:rPr lang="zh-CN" altLang="en-US" dirty="0"/>
              <a:t>创建本课程实验使用的</a:t>
            </a:r>
            <a:r>
              <a:rPr lang="en-US" altLang="zh-CN" dirty="0"/>
              <a:t> </a:t>
            </a:r>
            <a:r>
              <a:rPr lang="en-US" altLang="zh-CN" dirty="0" err="1"/>
              <a:t>TiDB</a:t>
            </a:r>
            <a:r>
              <a:rPr lang="en-US" altLang="zh-CN" dirty="0"/>
              <a:t> </a:t>
            </a:r>
            <a:r>
              <a:rPr lang="zh-CN" altLang="en-US" dirty="0"/>
              <a:t>数据库</a:t>
            </a:r>
            <a:endParaRPr lang="en-US" altLang="zh-CN" dirty="0"/>
          </a:p>
          <a:p>
            <a:pPr lvl="1"/>
            <a:r>
              <a:rPr lang="zh-CN" altLang="en-US" dirty="0"/>
              <a:t>以下步骤只需选择一个最适合您现有环境即可，无需全部完成</a:t>
            </a:r>
            <a:endParaRPr lang="en-US" altLang="zh-CN" dirty="0"/>
          </a:p>
          <a:p>
            <a:pPr lvl="2"/>
            <a:r>
              <a:rPr lang="zh-CN" altLang="en-US" dirty="0"/>
              <a:t>实验</a:t>
            </a:r>
            <a:r>
              <a:rPr lang="en-US" altLang="zh-CN" dirty="0"/>
              <a:t>1</a:t>
            </a:r>
            <a:r>
              <a:rPr lang="en-US" dirty="0"/>
              <a:t>a: </a:t>
            </a:r>
            <a:r>
              <a:rPr lang="zh-CN" altLang="en-US" dirty="0">
                <a:hlinkClick r:id="rId2"/>
              </a:rPr>
              <a:t>在单机 </a:t>
            </a:r>
            <a:r>
              <a:rPr lang="en-US" altLang="zh-CN" dirty="0">
                <a:hlinkClick r:id="rId2"/>
              </a:rPr>
              <a:t>(</a:t>
            </a:r>
            <a:r>
              <a:rPr lang="en-US" dirty="0">
                <a:hlinkClick r:id="rId2"/>
              </a:rPr>
              <a:t>Linux/MacOS) </a:t>
            </a:r>
            <a:r>
              <a:rPr lang="zh-CN" altLang="en-US" dirty="0">
                <a:hlinkClick r:id="rId2"/>
              </a:rPr>
              <a:t>环境中启动 </a:t>
            </a:r>
            <a:r>
              <a:rPr lang="en-US" dirty="0" err="1">
                <a:hlinkClick r:id="rId2"/>
              </a:rPr>
              <a:t>TiDB</a:t>
            </a:r>
            <a:r>
              <a:rPr lang="zh-CN" altLang="en-US" dirty="0">
                <a:hlinkClick r:id="rId2"/>
              </a:rPr>
              <a:t> </a:t>
            </a:r>
            <a:r>
              <a:rPr lang="en-US" dirty="0">
                <a:hlinkClick r:id="rId2"/>
              </a:rPr>
              <a:t>Playground </a:t>
            </a:r>
            <a:endParaRPr lang="en-US" dirty="0"/>
          </a:p>
          <a:p>
            <a:pPr lvl="2"/>
            <a:r>
              <a:rPr lang="zh-CN" altLang="en-US" dirty="0"/>
              <a:t>实验</a:t>
            </a:r>
            <a:r>
              <a:rPr lang="en-US" altLang="zh-CN" dirty="0"/>
              <a:t>1</a:t>
            </a:r>
            <a:r>
              <a:rPr lang="en-US" dirty="0"/>
              <a:t>b: </a:t>
            </a:r>
            <a:r>
              <a:rPr lang="zh-CN" altLang="en-US" dirty="0">
                <a:hlinkClick r:id="rId3"/>
              </a:rPr>
              <a:t>在单机 </a:t>
            </a:r>
            <a:r>
              <a:rPr lang="en-US" altLang="zh-CN" dirty="0">
                <a:hlinkClick r:id="rId3"/>
              </a:rPr>
              <a:t>(</a:t>
            </a:r>
            <a:r>
              <a:rPr lang="en-US" dirty="0">
                <a:hlinkClick r:id="rId3"/>
              </a:rPr>
              <a:t>Linux/MacOS/Windows) </a:t>
            </a:r>
            <a:r>
              <a:rPr lang="zh-CN" altLang="en-US" dirty="0">
                <a:hlinkClick r:id="rId3"/>
              </a:rPr>
              <a:t>环境中启动 </a:t>
            </a:r>
            <a:r>
              <a:rPr lang="en-US" altLang="zh-CN" dirty="0">
                <a:hlinkClick r:id="rId3"/>
              </a:rPr>
              <a:t>Docker</a:t>
            </a:r>
            <a:r>
              <a:rPr lang="zh-CN" altLang="en-US" dirty="0">
                <a:hlinkClick r:id="rId3"/>
              </a:rPr>
              <a:t> 容器中的 </a:t>
            </a:r>
            <a:r>
              <a:rPr lang="en-US" dirty="0" err="1">
                <a:hlinkClick r:id="rId3"/>
              </a:rPr>
              <a:t>TiDB</a:t>
            </a:r>
            <a:endParaRPr lang="en-US" dirty="0"/>
          </a:p>
          <a:p>
            <a:pPr lvl="2"/>
            <a:r>
              <a:rPr lang="zh-CN" altLang="en-US" dirty="0"/>
              <a:t>实验</a:t>
            </a:r>
            <a:r>
              <a:rPr lang="en-US" altLang="zh-CN" dirty="0"/>
              <a:t>1</a:t>
            </a:r>
            <a:r>
              <a:rPr lang="en-US" dirty="0"/>
              <a:t>e: </a:t>
            </a:r>
            <a:r>
              <a:rPr lang="zh-CN" altLang="en-US" dirty="0">
                <a:hlinkClick r:id="rId4"/>
              </a:rPr>
              <a:t>在单机 </a:t>
            </a:r>
            <a:r>
              <a:rPr lang="en-US" dirty="0">
                <a:hlinkClick r:id="rId4"/>
              </a:rPr>
              <a:t>Windows</a:t>
            </a:r>
            <a:r>
              <a:rPr lang="zh-CN" altLang="en-US" dirty="0">
                <a:hlinkClick r:id="rId4"/>
              </a:rPr>
              <a:t> </a:t>
            </a:r>
            <a:r>
              <a:rPr lang="en-US" dirty="0">
                <a:hlinkClick r:id="rId4"/>
              </a:rPr>
              <a:t>WLS </a:t>
            </a:r>
            <a:r>
              <a:rPr lang="zh-CN" altLang="en-US" dirty="0">
                <a:hlinkClick r:id="rId4"/>
              </a:rPr>
              <a:t>子系统中</a:t>
            </a:r>
            <a:r>
              <a:rPr lang="en-US" altLang="zh-CN" dirty="0">
                <a:hlinkClick r:id="rId4"/>
              </a:rPr>
              <a:t>, </a:t>
            </a:r>
            <a:r>
              <a:rPr lang="zh-CN" altLang="en-US" dirty="0">
                <a:hlinkClick r:id="rId4"/>
              </a:rPr>
              <a:t>启动</a:t>
            </a:r>
            <a:r>
              <a:rPr lang="en-US" dirty="0" err="1">
                <a:hlinkClick r:id="rId4"/>
              </a:rPr>
              <a:t>TiDB</a:t>
            </a:r>
            <a:r>
              <a:rPr lang="zh-CN" altLang="en-US" dirty="0">
                <a:hlinkClick r:id="rId4"/>
              </a:rPr>
              <a:t> </a:t>
            </a:r>
            <a:r>
              <a:rPr lang="en-US" dirty="0">
                <a:hlinkClick r:id="rId4"/>
              </a:rPr>
              <a:t>Playground</a:t>
            </a:r>
            <a:endParaRPr lang="en-US" dirty="0"/>
          </a:p>
          <a:p>
            <a:pPr lvl="2"/>
            <a:r>
              <a:rPr lang="zh-CN" altLang="en-US" dirty="0"/>
              <a:t>实验</a:t>
            </a:r>
            <a:r>
              <a:rPr lang="en-US" altLang="zh-CN" dirty="0"/>
              <a:t>1</a:t>
            </a:r>
            <a:r>
              <a:rPr lang="en-US" dirty="0"/>
              <a:t>d: </a:t>
            </a:r>
            <a:r>
              <a:rPr lang="zh-CN" altLang="en-US" dirty="0">
                <a:hlinkClick r:id="rId5"/>
              </a:rPr>
              <a:t>注册并连接到 </a:t>
            </a:r>
            <a:r>
              <a:rPr lang="en-US" dirty="0" err="1">
                <a:hlinkClick r:id="rId5"/>
              </a:rPr>
              <a:t>TiDBCloud</a:t>
            </a:r>
            <a:r>
              <a:rPr lang="en-US" dirty="0">
                <a:hlinkClick r:id="rId5"/>
              </a:rPr>
              <a:t> </a:t>
            </a:r>
            <a:r>
              <a:rPr lang="zh-CN" altLang="en-US" dirty="0">
                <a:hlinkClick r:id="rId5"/>
              </a:rPr>
              <a:t>中的托管 </a:t>
            </a:r>
            <a:r>
              <a:rPr lang="en-US" dirty="0" err="1">
                <a:hlinkClick r:id="rId5"/>
              </a:rPr>
              <a:t>TiDB</a:t>
            </a:r>
            <a:endParaRPr lang="en-US" altLang="zh-CN" dirty="0"/>
          </a:p>
          <a:p>
            <a:r>
              <a:rPr lang="zh-CN" altLang="en-US" dirty="0"/>
              <a:t>实验指南位置</a:t>
            </a:r>
            <a:r>
              <a:rPr lang="en-US" altLang="zh-CN" dirty="0"/>
              <a:t>: </a:t>
            </a:r>
            <a:r>
              <a:rPr lang="en-US" altLang="zh-CN" dirty="0">
                <a:hlinkClick r:id="rId6"/>
              </a:rPr>
              <a:t>https://github.com/pingcap/tidb-course-201-lab/tree/master/lab-guide/guide/zh/201.1</a:t>
            </a:r>
            <a:r>
              <a:rPr lang="en-US" altLang="zh-CN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2690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实验 </a:t>
            </a:r>
            <a:r>
              <a:rPr lang="en-US" dirty="0"/>
              <a:t>2</a:t>
            </a:r>
            <a:r>
              <a:rPr lang="en-US" altLang="zh-CN" dirty="0"/>
              <a:t>: </a:t>
            </a:r>
            <a:r>
              <a:rPr lang="zh-CN" altLang="en-US" dirty="0"/>
              <a:t>创建</a:t>
            </a:r>
            <a:r>
              <a:rPr lang="en-US" altLang="zh-CN" dirty="0"/>
              <a:t> Universe </a:t>
            </a:r>
            <a:r>
              <a:rPr lang="zh-CN" altLang="en-US" dirty="0"/>
              <a:t>数据库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CN" dirty="0"/>
          </a:p>
          <a:p>
            <a:r>
              <a:rPr lang="zh-CN" altLang="en-US" dirty="0"/>
              <a:t>目的</a:t>
            </a:r>
            <a:r>
              <a:rPr lang="en-US" altLang="zh-CN" dirty="0"/>
              <a:t>: </a:t>
            </a:r>
            <a:r>
              <a:rPr lang="zh-CN" altLang="en-US" dirty="0"/>
              <a:t>创建 </a:t>
            </a:r>
            <a:r>
              <a:rPr lang="en-US" altLang="zh-CN" dirty="0"/>
              <a:t>universe</a:t>
            </a:r>
            <a:r>
              <a:rPr lang="zh-CN" altLang="en-US" dirty="0"/>
              <a:t> 数据库</a:t>
            </a:r>
            <a:r>
              <a:rPr lang="en-US" altLang="zh-CN" dirty="0"/>
              <a:t>, </a:t>
            </a:r>
            <a:r>
              <a:rPr lang="zh-CN" altLang="en-US" dirty="0"/>
              <a:t>为后续课程做准备</a:t>
            </a:r>
            <a:endParaRPr lang="en-US" altLang="zh-CN" dirty="0"/>
          </a:p>
          <a:p>
            <a:pPr lvl="1"/>
            <a:r>
              <a:rPr lang="zh-CN" altLang="en-US" dirty="0"/>
              <a:t>实验</a:t>
            </a:r>
            <a:r>
              <a:rPr lang="en-US" altLang="zh-CN" dirty="0"/>
              <a:t> 2:</a:t>
            </a:r>
            <a:r>
              <a:rPr lang="zh-CN" altLang="en-US" dirty="0"/>
              <a:t> </a:t>
            </a:r>
            <a:r>
              <a:rPr lang="zh-CN" altLang="en-US" dirty="0">
                <a:hlinkClick r:id="rId2"/>
              </a:rPr>
              <a:t>在 </a:t>
            </a:r>
            <a:r>
              <a:rPr lang="en-US" altLang="zh-CN" dirty="0" err="1">
                <a:hlinkClick r:id="rId2"/>
              </a:rPr>
              <a:t>TiDB</a:t>
            </a:r>
            <a:r>
              <a:rPr lang="zh-CN" altLang="en-US" dirty="0">
                <a:hlinkClick r:id="rId2"/>
              </a:rPr>
              <a:t> 集群中创建 </a:t>
            </a:r>
            <a:r>
              <a:rPr lang="en-US" altLang="zh-CN" dirty="0">
                <a:hlinkClick r:id="rId2"/>
              </a:rPr>
              <a:t>universe</a:t>
            </a:r>
            <a:r>
              <a:rPr lang="zh-CN" altLang="en-US" dirty="0">
                <a:hlinkClick r:id="rId2"/>
              </a:rPr>
              <a:t> 数据库</a:t>
            </a:r>
            <a:endParaRPr lang="en-US" altLang="zh-CN" dirty="0"/>
          </a:p>
          <a:p>
            <a:r>
              <a:rPr lang="zh-CN" altLang="en-US" dirty="0"/>
              <a:t>实验指南位置</a:t>
            </a:r>
            <a:r>
              <a:rPr lang="en-US" altLang="zh-CN" dirty="0"/>
              <a:t>: </a:t>
            </a:r>
            <a:r>
              <a:rPr lang="en-US" altLang="zh-CN" dirty="0">
                <a:hlinkClick r:id="rId3"/>
              </a:rPr>
              <a:t>https://github.com/pingcap/tidb-course-201-lab/tree/master/lab-guide/guide/zh/201.1</a:t>
            </a:r>
            <a:r>
              <a:rPr lang="en-US" altLang="zh-CN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Custom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D89C0"/>
      </a:accent1>
      <a:accent2>
        <a:srgbClr val="262626"/>
      </a:accent2>
      <a:accent3>
        <a:srgbClr val="78909C"/>
      </a:accent3>
      <a:accent4>
        <a:srgbClr val="FFAB40"/>
      </a:accent4>
      <a:accent5>
        <a:srgbClr val="0097A7"/>
      </a:accent5>
      <a:accent6>
        <a:srgbClr val="D7557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3601</TotalTime>
  <Words>175</Words>
  <Application>Microsoft Macintosh PowerPoint</Application>
  <PresentationFormat>On-screen Show (16:9)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PingFang SC Regular</vt:lpstr>
      <vt:lpstr>Arial</vt:lpstr>
      <vt:lpstr>Helvetica Neue</vt:lpstr>
      <vt:lpstr>Wingdings</vt:lpstr>
      <vt:lpstr>Simple Light</vt:lpstr>
      <vt:lpstr>实验 1: 创建实验沙箱集群</vt:lpstr>
      <vt:lpstr>实验 2: 创建 Universe 数据库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189</cp:revision>
  <cp:lastPrinted>2022-02-27T06:14:51Z</cp:lastPrinted>
  <dcterms:modified xsi:type="dcterms:W3CDTF">2022-02-27T07:46:04Z</dcterms:modified>
</cp:coreProperties>
</file>