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8FB"/>
          </a:solidFill>
        </a:fill>
      </a:tcStyle>
    </a:wholeTbl>
    <a:band2H>
      <a:tcTxStyle/>
      <a:tcStyle>
        <a:tcBdr/>
        <a:fill>
          <a:solidFill>
            <a:srgbClr val="E8EDFD"/>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a:tcStyle>
        <a:tcBdr/>
        <a:fill>
          <a:solidFill>
            <a:srgbClr val="EBEEEF"/>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a:tcStyle>
        <a:tcBdr/>
        <a:fill>
          <a:solidFill>
            <a:srgbClr val="FCFF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2"/>
  </p:normalViewPr>
  <p:slideViewPr>
    <p:cSldViewPr snapToGrid="0" snapToObjects="1">
      <p:cViewPr varScale="1">
        <p:scale>
          <a:sx n="127" d="100"/>
          <a:sy n="127" d="100"/>
        </p:scale>
        <p:origin x="144" y="4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xfrm>
            <a:off x="1143000" y="685800"/>
            <a:ext cx="4572000" cy="3429000"/>
          </a:xfrm>
          <a:prstGeom prst="rect">
            <a:avLst/>
          </a:prstGeom>
        </p:spPr>
        <p:txBody>
          <a:bodyPr/>
          <a:lstStyle/>
          <a:p>
            <a:endParaRPr/>
          </a:p>
        </p:txBody>
      </p:sp>
      <p:sp>
        <p:nvSpPr>
          <p:cNvPr id="180" name="Shape 18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700">
        <a:latin typeface="+mn-lt"/>
        <a:ea typeface="+mn-ea"/>
        <a:cs typeface="+mn-cs"/>
        <a:sym typeface="PingFang SC Regular"/>
      </a:defRPr>
    </a:lvl1pPr>
    <a:lvl2pPr indent="228600" latinLnBrk="0">
      <a:defRPr sz="1700">
        <a:latin typeface="+mn-lt"/>
        <a:ea typeface="+mn-ea"/>
        <a:cs typeface="+mn-cs"/>
        <a:sym typeface="PingFang SC Regular"/>
      </a:defRPr>
    </a:lvl2pPr>
    <a:lvl3pPr indent="457200" latinLnBrk="0">
      <a:defRPr sz="1700">
        <a:latin typeface="+mn-lt"/>
        <a:ea typeface="+mn-ea"/>
        <a:cs typeface="+mn-cs"/>
        <a:sym typeface="PingFang SC Regular"/>
      </a:defRPr>
    </a:lvl3pPr>
    <a:lvl4pPr indent="685800" latinLnBrk="0">
      <a:defRPr sz="1700">
        <a:latin typeface="+mn-lt"/>
        <a:ea typeface="+mn-ea"/>
        <a:cs typeface="+mn-cs"/>
        <a:sym typeface="PingFang SC Regular"/>
      </a:defRPr>
    </a:lvl4pPr>
    <a:lvl5pPr indent="914400" latinLnBrk="0">
      <a:defRPr sz="1700">
        <a:latin typeface="+mn-lt"/>
        <a:ea typeface="+mn-ea"/>
        <a:cs typeface="+mn-cs"/>
        <a:sym typeface="PingFang SC Regular"/>
      </a:defRPr>
    </a:lvl5pPr>
    <a:lvl6pPr indent="1143000" latinLnBrk="0">
      <a:defRPr sz="1700">
        <a:latin typeface="+mn-lt"/>
        <a:ea typeface="+mn-ea"/>
        <a:cs typeface="+mn-cs"/>
        <a:sym typeface="PingFang SC Regular"/>
      </a:defRPr>
    </a:lvl6pPr>
    <a:lvl7pPr indent="1371600" latinLnBrk="0">
      <a:defRPr sz="1700">
        <a:latin typeface="+mn-lt"/>
        <a:ea typeface="+mn-ea"/>
        <a:cs typeface="+mn-cs"/>
        <a:sym typeface="PingFang SC Regular"/>
      </a:defRPr>
    </a:lvl7pPr>
    <a:lvl8pPr indent="1600200" latinLnBrk="0">
      <a:defRPr sz="1700">
        <a:latin typeface="+mn-lt"/>
        <a:ea typeface="+mn-ea"/>
        <a:cs typeface="+mn-cs"/>
        <a:sym typeface="PingFang SC Regular"/>
      </a:defRPr>
    </a:lvl8pPr>
    <a:lvl9pPr indent="1828800" latinLnBrk="0">
      <a:defRPr sz="1700">
        <a:latin typeface="+mn-lt"/>
        <a:ea typeface="+mn-ea"/>
        <a:cs typeface="+mn-cs"/>
        <a:sym typeface="PingFang SC Regular"/>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  - tidb_stderr.log 
    - grep to fatal error: “runtime: out of memory” or “cannot allocate memory”.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 Grafana monitoring
  - TiDB —&gt; Server —&gt; Memory Usage, you can observe the TiDB server instance showing a rapid increase in memory and a rapid decline in memory
  - TiDB —&gt; Server —&gt; Uptime, you can observe the startup time of the TiDB server instance, and use it with “Memory Usage” to confirm the operation status of the TiDB Server instance, such as whether the TiDB Server occurs at the same time as the memory usage is high restart phenomenon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 Grafana monitoring
  - TiDB —&gt; Server —&gt; Memory Usage, you can observe the TiDB server instance showing a rapid increase in memory and a rapid decline in memory
  - TiDB —&gt; Server —&gt; Uptime, you can observe the startup time of the TiDB server instance, and use it with “Memory Usage” to confirm the operation status of the TiDB Server instance, such as whether the TiDB Server occurs at the same time as the memory usage is high restart phenomenon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 The yellow part at the bottom is the memory that TiDB actually uses, and this is the only part that TiDB can control itself. For the rest of the usage, TiDB has no means to intervene. If the yellow part of the usage is not as expected, you can troubleshoot in the normal way, such as big query, heap profiles, etc.
Other than that, the high usage of any other part is the responsibility of Go, and TiDB itself is completely out of control. The reasons and possible solutions are described below.
- The blue part indicates the garbage part. This part is controlled by TiDB, even if the more memory is used, the more this part will be. Reduce the pressure of the recycler by enlarging the stack space
- The orange section, which is generally related to the highest memory usage in history, but is reuse when the heap grows, so it doesn't cause an OOM to be ignored.
- The red part (used-by-go), which also relates to the historical maximum heap size, but this part is not heap memory and will not be freed.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 slow requery on TiDB Dashboard
- TiDB Dashboard SQL statement analysis
- Perceived query in TiDB Server logs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Adjust the time to before TiDB Server OOM and sort according to Max Memory. In this way, we can find the SQL list that consumes the amount of memory in the cluster.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TiDB Dashboard SQL statement analysis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Measures to mitigate TiDB Server OOM
- SQL optimization to reduce the amount of data return unnecessarily
  - SQL business logic optimization to confirm whether the amount of data returned from the database to the client is reasonable
  - SQL execution plan optimization to confirm the accuracy of the SQL execution plan, such as whether there is an unnecessary full table scan, and whether the table association is reasonable
- Reduce big transaction and split big ones into smaller transaction
- Adjust TiDB Server parameter, such as adjusting memory parameter that can be used by a single SQL, etc.
- Other ways to mitigate TiDB Server OOM, such as adjusting the GO memory release mechanism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You need to confirm with business development stakeholders whether it is reasonable to return large amounts of data and whether the scope of data can be narrowed down to meet business requirements.
- SQL execution plan optimization
We have already learned about TiDB SQL optimization through the previous SQL optimization course, so we will not go into it here, but only briefly explain it. If you have any questions, you can study the SQL optimization course again.
  - Step 1: Through the TiDB Dashboard slow requery and SQL statement analysis function module, you can view the execution plan of SQL that occupies a large amount of memory in the cluster and the number of execution plans
  - Step 2: Through step 1, it is basically possible to judge the accuracy of the execution plan
    - The optimizer chose an inefficient execution plan
      - The optimizer can be intervened in the following ways to select a low-cost, but highly accessible execution plan:
        - Hint, SQL needs to be rewritten, which is intrusive to front-end services
        - SPM, which interferes with the selection of execution plans without update SQL statement, automatic capture of bindings, automatic evolution bindings, etc.
      - Checking the health of the statistics
        - If the pesudo keyword appears in the SQL execution plan, it means that no statistics are available and the table or index needs to be analyzed
        - If the statistics health is 100%, it is possible that the CBO optimizer cost estimate is inaccurate. You can use SQL Binding to fix the SQL execution plan without overwriting the SQL
    - Necessary indexes were not created
      - Create necessary indexes based on the behavioral characteristics of business access target tables to improve SQL access efficiency while reducing unnecessary data return and memory usage
    - Accurate execution plan, but high memory usage
      - If the statistics and optimizer selection are accurate, high memory usage may also occur. For example, the inner table of a hash join uses a lot of memory, so consider Merge Join.
      - Merge Join is a special join algorithm. The Merge Join algorithm applies when the field to be joined by two related tables need to be read in a sorted order. Merge joins take up much less memory than hash joins, but merge joins cannot be executed concurrently and take longer to execute. It is recommended to try it when the amount of data is too large or the system is low on memory.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It is recommended to split large transactions into smaller transactions, to some extent, to improve the probability of successful transaction submission and reduce the cost of transaction rollback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Adjust TiDB Server parameter
The maximum memory consumed by a single SQL &amp; the behavior of the SQL when the maximum memory is exceeded
  - mem-quota-query
    - Maximum memory threshold, in bytes, that a single SQL statement can consume. The default value is 1073741824
    - request exceeding this value are handled by the behavior defined by oom-action, and the value is used as the initial value of the system variable tidb_mem_quota_query
  - oom-action
    - Behavior when the memory usage of a single SQL in TiDB exceeds the mem-quota-query limitation and the temporary disk cannot be reused
    - Default value: “cancel”. When set to “log”, only logs are output. When set to “cancel”, cancels the execution of the SQL operation and outputs the log.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  - oom-use-tmp-storage
    - Set whether to enable ephemeral disks for certain operators when memory usage for a single SQL statement exceeds the mem-quota-query limitation. Default is true
  - tmp-storage-path
    - Temporary disk storage location for some operators when the memory usage of a single SQL statement exceeds the mem-quota-query limitation.
    - The default value is: &lt;操作系统临时文件夹&gt;&lt;操作系统用户ID&gt; &lt;host&gt;&lt;port&gt;&lt;statusHost&gt;&lt;statusPort&gt;/tmp-storage for the base64 encoded result of /_tidb/:/:.
  - tmp-storage-quota
    - The limit for tmp-storage-path storage usage, in bytes. When a single SQL statement uses temporary disks, causing the total number of temporary disks of the TiDB Server to exceed tmp-storage-quota, the current SQL operation is canceled and Out Of Global Storage Quota! Wrong.
    - When tmp-storage-quota is less than 0, there are no Checking and limitation listed above.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Other method to reduce memory usage
Use the TIDB-Runtime —&gt; Memroy Usage panel in Grafana to confirm that if it is a memory usage exception caused by non-SQL, that is, a non-yellow part occupation exception, you can try the following method:
- Adjusted GO memory release strategy
GO's runtime has two strategies for freeing memory to return to the kernel under the Linux platform:
  - MADV_DONTNEED: Will decrease the number of RSS very quickly, but it is less efficient
  - MADV_FREE: Runtime uses the more efficient MADV_FREE when freeing memory, i.e. the kernel waits until memory is tight to release. This memory can still be reused until it is freed. This feature is supported starting with the Linux 4.5 kernel
Add the environment variable GODEBUG=MADVDONTNED=1 before starting the TIDB Server, and return the memory to the operating system immediately upon GC, reducing memory usage.
- restart TiDB Server on a rolling basis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
Answers: a, b, c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Answer: a, b
</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BULLETIN_CODEARE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2FE99-2E39-4B43-B94C-BE94A0B13949}"/>
              </a:ext>
            </a:extLst>
          </p:cNvPr>
          <p:cNvSpPr>
            <a:spLocks noGrp="1"/>
          </p:cNvSpPr>
          <p:nvPr>
            <p:ph type="title"/>
          </p:nvPr>
        </p:nvSpPr>
        <p:spPr>
          <a:xfrm>
            <a:off x="185030" y="115247"/>
            <a:ext cx="7763913" cy="530705"/>
          </a:xfrm>
          <a:prstGeom prst="rect">
            <a:avLst/>
          </a:prstGeom>
        </p:spPr>
        <p:txBody>
          <a:bodyPr/>
          <a:lstStyle>
            <a:lvl1pPr>
              <a:defRPr sz="2000">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Click to edit Master title style</a:t>
            </a:r>
            <a:endParaRPr lang="en-CN" dirty="0"/>
          </a:p>
        </p:txBody>
      </p:sp>
      <p:sp>
        <p:nvSpPr>
          <p:cNvPr id="8" name="Text Placeholder 7">
            <a:extLst>
              <a:ext uri="{FF2B5EF4-FFF2-40B4-BE49-F238E27FC236}">
                <a16:creationId xmlns:a16="http://schemas.microsoft.com/office/drawing/2014/main" id="{E64651AD-9CB5-B940-9E83-5B1D25ADBA39}"/>
              </a:ext>
            </a:extLst>
          </p:cNvPr>
          <p:cNvSpPr>
            <a:spLocks noGrp="1"/>
          </p:cNvSpPr>
          <p:nvPr>
            <p:ph type="body" sz="quarter" idx="10"/>
          </p:nvPr>
        </p:nvSpPr>
        <p:spPr>
          <a:xfrm>
            <a:off x="185030" y="533035"/>
            <a:ext cx="8859382" cy="3355975"/>
          </a:xfrm>
          <a:prstGeom prst="rect">
            <a:avLst/>
          </a:prstGeom>
        </p:spPr>
        <p:txBody>
          <a:bodyPr/>
          <a:lstStyle>
            <a:lvl1pPr marL="457200" indent="-342900">
              <a:buFont typeface="Arial" panose="020B0604020202020204" pitchFamily="34" charset="0"/>
              <a:buChar char="•"/>
              <a:defRPr sz="1400">
                <a:latin typeface="Helvetica Neue" panose="02000503000000020004" pitchFamily="2" charset="0"/>
                <a:ea typeface="Helvetica Neue" panose="02000503000000020004" pitchFamily="2" charset="0"/>
                <a:cs typeface="Helvetica Neue" panose="02000503000000020004" pitchFamily="2" charset="0"/>
              </a:defRPr>
            </a:lvl1pPr>
            <a:lvl2pPr marL="1005114" indent="-408214">
              <a:buFont typeface="Arial" panose="020B0604020202020204" pitchFamily="34" charset="0"/>
              <a:buChar char="•"/>
              <a:defRPr sz="1200">
                <a:latin typeface="Helvetica Neue" panose="02000503000000020004" pitchFamily="2" charset="0"/>
                <a:ea typeface="Helvetica Neue" panose="02000503000000020004" pitchFamily="2" charset="0"/>
                <a:cs typeface="Helvetica Neue" panose="02000503000000020004" pitchFamily="2" charset="0"/>
              </a:defRPr>
            </a:lvl2pPr>
            <a:lvl3pPr marL="14623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3pPr>
            <a:lvl4pPr marL="19195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4pPr>
            <a:lvl5pPr marL="2376714" indent="-408214">
              <a:buFont typeface="Arial" panose="020B0604020202020204" pitchFamily="34" charset="0"/>
              <a:buChar char="•"/>
              <a:defRPr sz="105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sp>
        <p:nvSpPr>
          <p:cNvPr id="10" name="Text Placeholder 9">
            <a:extLst>
              <a:ext uri="{FF2B5EF4-FFF2-40B4-BE49-F238E27FC236}">
                <a16:creationId xmlns:a16="http://schemas.microsoft.com/office/drawing/2014/main" id="{F6F98972-9742-3647-B085-369BB9EC1D03}"/>
              </a:ext>
            </a:extLst>
          </p:cNvPr>
          <p:cNvSpPr>
            <a:spLocks noGrp="1"/>
          </p:cNvSpPr>
          <p:nvPr>
            <p:ph type="body" sz="quarter" idx="11"/>
          </p:nvPr>
        </p:nvSpPr>
        <p:spPr>
          <a:xfrm>
            <a:off x="764012" y="2686391"/>
            <a:ext cx="8280400" cy="2268538"/>
          </a:xfrm>
          <a:prstGeom prst="rect">
            <a:avLst/>
          </a:prstGeom>
        </p:spPr>
        <p:txBody>
          <a:bodyPr anchor="b"/>
          <a:lstStyle>
            <a:lvl1pPr marL="114300" indent="0">
              <a:buFontTx/>
              <a:buNone/>
              <a:defRPr sz="1400">
                <a:solidFill>
                  <a:schemeClr val="accent5"/>
                </a:solidFill>
              </a:defRPr>
            </a:lvl1pPr>
            <a:lvl2pPr marL="596900" indent="0">
              <a:buFontTx/>
              <a:buNone/>
              <a:defRPr sz="1400">
                <a:solidFill>
                  <a:schemeClr val="accent5"/>
                </a:solidFill>
              </a:defRPr>
            </a:lvl2pPr>
            <a:lvl3pPr marL="1054100" indent="0">
              <a:buFontTx/>
              <a:buNone/>
              <a:defRPr sz="1400">
                <a:solidFill>
                  <a:schemeClr val="accent5"/>
                </a:solidFill>
              </a:defRPr>
            </a:lvl3pPr>
            <a:lvl4pPr marL="1511300" indent="0">
              <a:buFontTx/>
              <a:buNone/>
              <a:defRPr sz="1400">
                <a:solidFill>
                  <a:schemeClr val="accent5"/>
                </a:solidFill>
              </a:defRPr>
            </a:lvl4pPr>
            <a:lvl5pPr marL="1968500" indent="0">
              <a:buFontTx/>
              <a:buNone/>
              <a:defRPr sz="14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pic>
        <p:nvPicPr>
          <p:cNvPr id="5" name="Image" descr="Image">
            <a:extLst>
              <a:ext uri="{FF2B5EF4-FFF2-40B4-BE49-F238E27FC236}">
                <a16:creationId xmlns:a16="http://schemas.microsoft.com/office/drawing/2014/main" id="{E17BB079-0425-4DD8-86ED-77446BFA5113}"/>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3423824517"/>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BULLETIN_CODEAREA_Z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3B501-9784-D143-B0D5-7DEE9987F87A}"/>
              </a:ext>
            </a:extLst>
          </p:cNvPr>
          <p:cNvSpPr>
            <a:spLocks noGrp="1"/>
          </p:cNvSpPr>
          <p:nvPr>
            <p:ph type="title"/>
          </p:nvPr>
        </p:nvSpPr>
        <p:spPr>
          <a:xfrm>
            <a:off x="166923" y="130945"/>
            <a:ext cx="7763913" cy="530705"/>
          </a:xfrm>
          <a:prstGeom prst="rect">
            <a:avLst/>
          </a:prstGeom>
        </p:spPr>
        <p:txBody>
          <a:bodyPr/>
          <a:lstStyle>
            <a:lvl1pPr>
              <a:defRPr sz="2000">
                <a:latin typeface="+mn-lt"/>
                <a:ea typeface="PingFang SC" panose="020B0400000000000000" pitchFamily="34" charset="-122"/>
              </a:defRPr>
            </a:lvl1pPr>
          </a:lstStyle>
          <a:p>
            <a:r>
              <a:rPr lang="en-US" dirty="0"/>
              <a:t>Click to edit Master title style</a:t>
            </a:r>
            <a:endParaRPr lang="en-CN" dirty="0"/>
          </a:p>
        </p:txBody>
      </p:sp>
      <p:sp>
        <p:nvSpPr>
          <p:cNvPr id="3" name="Text Placeholder 3">
            <a:extLst>
              <a:ext uri="{FF2B5EF4-FFF2-40B4-BE49-F238E27FC236}">
                <a16:creationId xmlns:a16="http://schemas.microsoft.com/office/drawing/2014/main" id="{41581704-899C-D840-9E72-0EC039FC3FF3}"/>
              </a:ext>
            </a:extLst>
          </p:cNvPr>
          <p:cNvSpPr>
            <a:spLocks noGrp="1"/>
          </p:cNvSpPr>
          <p:nvPr>
            <p:ph type="body" sz="quarter" idx="10"/>
          </p:nvPr>
        </p:nvSpPr>
        <p:spPr>
          <a:xfrm>
            <a:off x="166923" y="536404"/>
            <a:ext cx="8841275" cy="3128963"/>
          </a:xfrm>
          <a:prstGeom prst="rect">
            <a:avLst/>
          </a:prstGeom>
        </p:spPr>
        <p:txBody>
          <a:bodyPr/>
          <a:lstStyle>
            <a:lvl1pPr marL="457200" indent="-342900">
              <a:buFont typeface="Wingdings" pitchFamily="2" charset="2"/>
              <a:buChar char="§"/>
              <a:defRPr sz="1400">
                <a:latin typeface="+mn-lt"/>
                <a:ea typeface="Helvetica Neue" panose="02000503000000020004" pitchFamily="2" charset="0"/>
                <a:cs typeface="Helvetica Neue" panose="02000503000000020004" pitchFamily="2" charset="0"/>
              </a:defRPr>
            </a:lvl1pPr>
            <a:lvl2pPr marL="1005114" indent="-408214">
              <a:buFont typeface="Wingdings" pitchFamily="2" charset="2"/>
              <a:buChar char="§"/>
              <a:defRPr sz="1200">
                <a:latin typeface="+mn-lt"/>
                <a:ea typeface="Helvetica Neue" panose="02000503000000020004" pitchFamily="2" charset="0"/>
                <a:cs typeface="Helvetica Neue" panose="02000503000000020004" pitchFamily="2" charset="0"/>
              </a:defRPr>
            </a:lvl2pPr>
            <a:lvl3pPr marL="1462314" indent="-408214">
              <a:buFont typeface="Wingdings" pitchFamily="2" charset="2"/>
              <a:buChar char="§"/>
              <a:defRPr sz="1100">
                <a:latin typeface="+mn-lt"/>
                <a:ea typeface="Helvetica Neue" panose="02000503000000020004" pitchFamily="2" charset="0"/>
                <a:cs typeface="Helvetica Neue" panose="02000503000000020004" pitchFamily="2" charset="0"/>
              </a:defRPr>
            </a:lvl3pPr>
            <a:lvl4pPr marL="1919514" indent="-408214">
              <a:buFont typeface="Wingdings" pitchFamily="2" charset="2"/>
              <a:buChar char="§"/>
              <a:defRPr sz="1100">
                <a:latin typeface="+mn-lt"/>
                <a:ea typeface="Helvetica Neue" panose="02000503000000020004" pitchFamily="2" charset="0"/>
                <a:cs typeface="Helvetica Neue" panose="02000503000000020004" pitchFamily="2" charset="0"/>
              </a:defRPr>
            </a:lvl4pPr>
            <a:lvl5pPr marL="2376714" indent="-408214">
              <a:buFont typeface="Wingdings" pitchFamily="2" charset="2"/>
              <a:buChar char="§"/>
              <a:defRPr sz="1050">
                <a:latin typeface="+mn-lt"/>
                <a:ea typeface="Helvetica Neue" panose="02000503000000020004" pitchFamily="2" charset="0"/>
                <a:cs typeface="Helvetica Neue"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sp>
        <p:nvSpPr>
          <p:cNvPr id="4" name="Text Placeholder 9">
            <a:extLst>
              <a:ext uri="{FF2B5EF4-FFF2-40B4-BE49-F238E27FC236}">
                <a16:creationId xmlns:a16="http://schemas.microsoft.com/office/drawing/2014/main" id="{2FA6A100-541E-C841-B2FB-76BE300B1149}"/>
              </a:ext>
            </a:extLst>
          </p:cNvPr>
          <p:cNvSpPr>
            <a:spLocks noGrp="1"/>
          </p:cNvSpPr>
          <p:nvPr>
            <p:ph type="body" sz="quarter" idx="11"/>
          </p:nvPr>
        </p:nvSpPr>
        <p:spPr>
          <a:xfrm>
            <a:off x="718744" y="2793414"/>
            <a:ext cx="8289453" cy="2268538"/>
          </a:xfrm>
          <a:prstGeom prst="rect">
            <a:avLst/>
          </a:prstGeom>
        </p:spPr>
        <p:txBody>
          <a:bodyPr anchor="b"/>
          <a:lstStyle>
            <a:lvl1pPr marL="114300" indent="0">
              <a:buFontTx/>
              <a:buNone/>
              <a:defRPr sz="1400">
                <a:solidFill>
                  <a:schemeClr val="accent5"/>
                </a:solidFill>
              </a:defRPr>
            </a:lvl1pPr>
            <a:lvl2pPr marL="596900" indent="0">
              <a:buFontTx/>
              <a:buNone/>
              <a:defRPr sz="1400">
                <a:solidFill>
                  <a:schemeClr val="accent5"/>
                </a:solidFill>
              </a:defRPr>
            </a:lvl2pPr>
            <a:lvl3pPr marL="1054100" indent="0">
              <a:buFontTx/>
              <a:buNone/>
              <a:defRPr sz="1400">
                <a:solidFill>
                  <a:schemeClr val="accent5"/>
                </a:solidFill>
              </a:defRPr>
            </a:lvl3pPr>
            <a:lvl4pPr marL="1511300" indent="0">
              <a:buFontTx/>
              <a:buNone/>
              <a:defRPr sz="1400">
                <a:solidFill>
                  <a:schemeClr val="accent5"/>
                </a:solidFill>
              </a:defRPr>
            </a:lvl4pPr>
            <a:lvl5pPr marL="1968500" indent="0">
              <a:buFontTx/>
              <a:buNone/>
              <a:defRPr sz="14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pic>
        <p:nvPicPr>
          <p:cNvPr id="5" name="Image" descr="Image">
            <a:extLst>
              <a:ext uri="{FF2B5EF4-FFF2-40B4-BE49-F238E27FC236}">
                <a16:creationId xmlns:a16="http://schemas.microsoft.com/office/drawing/2014/main" id="{18E5AAD5-F7A3-43E2-AE1F-E6A1053FC51E}"/>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38697183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_TITLE">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8384E0-A94D-4812-B2B2-F754FE6A46E3}"/>
              </a:ext>
            </a:extLst>
          </p:cNvPr>
          <p:cNvSpPr>
            <a:spLocks noGrp="1"/>
          </p:cNvSpPr>
          <p:nvPr>
            <p:ph type="title"/>
          </p:nvPr>
        </p:nvSpPr>
        <p:spPr>
          <a:xfrm>
            <a:off x="420420" y="1931423"/>
            <a:ext cx="7886700" cy="993775"/>
          </a:xfrm>
          <a:prstGeom prst="rect">
            <a:avLst/>
          </a:prstGeom>
        </p:spPr>
        <p:txBody>
          <a:bodyPr/>
          <a:lstStyle>
            <a:lvl1pPr>
              <a:defRPr sz="2400">
                <a:latin typeface="Helvetica Neue" panose="02000503000000020004" pitchFamily="2" charset="0"/>
                <a:ea typeface="Helvetica Neue" panose="02000503000000020004" pitchFamily="2" charset="0"/>
                <a:cs typeface="Helvetica Neue" panose="02000503000000020004" pitchFamily="2" charset="0"/>
              </a:defRPr>
            </a:lvl1pPr>
          </a:lstStyle>
          <a:p>
            <a:r>
              <a:rPr lang="zh-CN" altLang="en-US" dirty="0"/>
              <a:t>单击此处编辑母版标题样式</a:t>
            </a:r>
          </a:p>
        </p:txBody>
      </p:sp>
      <p:pic>
        <p:nvPicPr>
          <p:cNvPr id="4" name="Image" descr="Image">
            <a:extLst>
              <a:ext uri="{FF2B5EF4-FFF2-40B4-BE49-F238E27FC236}">
                <a16:creationId xmlns:a16="http://schemas.microsoft.com/office/drawing/2014/main" id="{20294A14-F2F3-477D-9B0A-61A44F951DE0}"/>
              </a:ext>
            </a:extLst>
          </p:cNvPr>
          <p:cNvPicPr>
            <a:picLocks noChangeAspect="1"/>
          </p:cNvPicPr>
          <p:nvPr userDrawn="1"/>
        </p:nvPicPr>
        <p:blipFill>
          <a:blip r:embed="rId2"/>
          <a:stretch>
            <a:fillRect/>
          </a:stretch>
        </p:blipFill>
        <p:spPr>
          <a:xfrm>
            <a:off x="143421" y="137161"/>
            <a:ext cx="884365" cy="307801"/>
          </a:xfrm>
          <a:prstGeom prst="rect">
            <a:avLst/>
          </a:prstGeom>
          <a:ln w="12700">
            <a:miter lim="400000"/>
          </a:ln>
        </p:spPr>
      </p:pic>
      <p:pic>
        <p:nvPicPr>
          <p:cNvPr id="5" name="Google Shape;11;p2" descr="Google Shape;11;p2">
            <a:extLst>
              <a:ext uri="{FF2B5EF4-FFF2-40B4-BE49-F238E27FC236}">
                <a16:creationId xmlns:a16="http://schemas.microsoft.com/office/drawing/2014/main" id="{BF61F850-5E75-45D4-BC6E-89D4E82345D7}"/>
              </a:ext>
            </a:extLst>
          </p:cNvPr>
          <p:cNvPicPr>
            <a:picLocks noChangeAspect="1"/>
          </p:cNvPicPr>
          <p:nvPr userDrawn="1"/>
        </p:nvPicPr>
        <p:blipFill>
          <a:blip r:embed="rId3"/>
          <a:stretch>
            <a:fillRect/>
          </a:stretch>
        </p:blipFill>
        <p:spPr>
          <a:xfrm rot="10800000">
            <a:off x="7221574" y="-874351"/>
            <a:ext cx="2655551" cy="2457826"/>
          </a:xfrm>
          <a:prstGeom prst="rect">
            <a:avLst/>
          </a:prstGeom>
          <a:ln w="12700">
            <a:miter lim="400000"/>
          </a:ln>
        </p:spPr>
      </p:pic>
      <p:pic>
        <p:nvPicPr>
          <p:cNvPr id="6" name="Google Shape;9;p2" descr="Google Shape;9;p2">
            <a:extLst>
              <a:ext uri="{FF2B5EF4-FFF2-40B4-BE49-F238E27FC236}">
                <a16:creationId xmlns:a16="http://schemas.microsoft.com/office/drawing/2014/main" id="{2EAEFD61-77E6-4132-B765-DFB42ECC0028}"/>
              </a:ext>
            </a:extLst>
          </p:cNvPr>
          <p:cNvPicPr>
            <a:picLocks noChangeAspect="1"/>
          </p:cNvPicPr>
          <p:nvPr userDrawn="1"/>
        </p:nvPicPr>
        <p:blipFill>
          <a:blip r:embed="rId4"/>
          <a:stretch>
            <a:fillRect/>
          </a:stretch>
        </p:blipFill>
        <p:spPr>
          <a:xfrm rot="14719225">
            <a:off x="763200" y="4040375"/>
            <a:ext cx="2465827" cy="2465827"/>
          </a:xfrm>
          <a:prstGeom prst="rect">
            <a:avLst/>
          </a:prstGeom>
          <a:ln w="12700">
            <a:miter lim="400000"/>
          </a:ln>
        </p:spPr>
      </p:pic>
      <p:pic>
        <p:nvPicPr>
          <p:cNvPr id="7" name="Google Shape;10;p2" descr="Google Shape;10;p2">
            <a:extLst>
              <a:ext uri="{FF2B5EF4-FFF2-40B4-BE49-F238E27FC236}">
                <a16:creationId xmlns:a16="http://schemas.microsoft.com/office/drawing/2014/main" id="{3C28A342-DD91-4062-B677-B5FFCFBAC7F5}"/>
              </a:ext>
            </a:extLst>
          </p:cNvPr>
          <p:cNvPicPr>
            <a:picLocks noChangeAspect="1"/>
          </p:cNvPicPr>
          <p:nvPr userDrawn="1"/>
        </p:nvPicPr>
        <p:blipFill>
          <a:blip r:embed="rId5"/>
          <a:stretch>
            <a:fillRect/>
          </a:stretch>
        </p:blipFill>
        <p:spPr>
          <a:xfrm>
            <a:off x="585374" y="3717871"/>
            <a:ext cx="1166202" cy="773851"/>
          </a:xfrm>
          <a:prstGeom prst="rect">
            <a:avLst/>
          </a:prstGeom>
          <a:ln w="12700">
            <a:miter lim="400000"/>
          </a:ln>
        </p:spPr>
      </p:pic>
    </p:spTree>
    <p:extLst>
      <p:ext uri="{BB962C8B-B14F-4D97-AF65-F5344CB8AC3E}">
        <p14:creationId xmlns:p14="http://schemas.microsoft.com/office/powerpoint/2010/main" val="332794030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BULLETIN_CODE_AREA_PICTUR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A9E2550-9774-4015-88F6-3AF8941B6416}"/>
              </a:ext>
            </a:extLst>
          </p:cNvPr>
          <p:cNvSpPr>
            <a:spLocks noGrp="1"/>
          </p:cNvSpPr>
          <p:nvPr>
            <p:ph type="title"/>
          </p:nvPr>
        </p:nvSpPr>
        <p:spPr>
          <a:xfrm>
            <a:off x="185030" y="115247"/>
            <a:ext cx="7763913" cy="530705"/>
          </a:xfrm>
          <a:prstGeom prst="rect">
            <a:avLst/>
          </a:prstGeom>
        </p:spPr>
        <p:txBody>
          <a:bodyPr/>
          <a:lstStyle>
            <a:lvl1pPr>
              <a:defRPr sz="2000">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Click to edit Master title style</a:t>
            </a:r>
            <a:endParaRPr lang="en-CN" dirty="0"/>
          </a:p>
        </p:txBody>
      </p:sp>
      <p:sp>
        <p:nvSpPr>
          <p:cNvPr id="9" name="Text Placeholder 7">
            <a:extLst>
              <a:ext uri="{FF2B5EF4-FFF2-40B4-BE49-F238E27FC236}">
                <a16:creationId xmlns:a16="http://schemas.microsoft.com/office/drawing/2014/main" id="{92E88866-956B-4DFC-B4EE-E85806F0A017}"/>
              </a:ext>
            </a:extLst>
          </p:cNvPr>
          <p:cNvSpPr>
            <a:spLocks noGrp="1"/>
          </p:cNvSpPr>
          <p:nvPr>
            <p:ph type="body" sz="quarter" idx="10"/>
          </p:nvPr>
        </p:nvSpPr>
        <p:spPr>
          <a:xfrm>
            <a:off x="185030" y="533035"/>
            <a:ext cx="8859382" cy="3355975"/>
          </a:xfrm>
          <a:prstGeom prst="rect">
            <a:avLst/>
          </a:prstGeom>
        </p:spPr>
        <p:txBody>
          <a:bodyPr/>
          <a:lstStyle>
            <a:lvl1pPr marL="457200" indent="-342900">
              <a:buFont typeface="Arial" panose="020B0604020202020204" pitchFamily="34" charset="0"/>
              <a:buChar char="•"/>
              <a:defRPr sz="1400">
                <a:latin typeface="Helvetica Neue" panose="02000503000000020004" pitchFamily="2" charset="0"/>
                <a:ea typeface="Helvetica Neue" panose="02000503000000020004" pitchFamily="2" charset="0"/>
                <a:cs typeface="Helvetica Neue" panose="02000503000000020004" pitchFamily="2" charset="0"/>
              </a:defRPr>
            </a:lvl1pPr>
            <a:lvl2pPr marL="1005114" indent="-408214">
              <a:buFont typeface="Arial" panose="020B0604020202020204" pitchFamily="34" charset="0"/>
              <a:buChar char="•"/>
              <a:defRPr sz="1200">
                <a:latin typeface="Helvetica Neue" panose="02000503000000020004" pitchFamily="2" charset="0"/>
                <a:ea typeface="Helvetica Neue" panose="02000503000000020004" pitchFamily="2" charset="0"/>
                <a:cs typeface="Helvetica Neue" panose="02000503000000020004" pitchFamily="2" charset="0"/>
              </a:defRPr>
            </a:lvl2pPr>
            <a:lvl3pPr marL="14623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3pPr>
            <a:lvl4pPr marL="19195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4pPr>
            <a:lvl5pPr marL="2376714" indent="-408214">
              <a:buFont typeface="Arial" panose="020B0604020202020204" pitchFamily="34" charset="0"/>
              <a:buChar char="•"/>
              <a:defRPr sz="105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sp>
        <p:nvSpPr>
          <p:cNvPr id="10" name="Text Placeholder 9">
            <a:extLst>
              <a:ext uri="{FF2B5EF4-FFF2-40B4-BE49-F238E27FC236}">
                <a16:creationId xmlns:a16="http://schemas.microsoft.com/office/drawing/2014/main" id="{EA878D61-4F4F-4227-B657-3A9B09B106DA}"/>
              </a:ext>
            </a:extLst>
          </p:cNvPr>
          <p:cNvSpPr>
            <a:spLocks noGrp="1"/>
          </p:cNvSpPr>
          <p:nvPr>
            <p:ph type="body" sz="quarter" idx="11"/>
          </p:nvPr>
        </p:nvSpPr>
        <p:spPr>
          <a:xfrm>
            <a:off x="764012" y="2686391"/>
            <a:ext cx="8280400" cy="2268538"/>
          </a:xfrm>
          <a:prstGeom prst="rect">
            <a:avLst/>
          </a:prstGeom>
        </p:spPr>
        <p:txBody>
          <a:bodyPr anchor="b"/>
          <a:lstStyle>
            <a:lvl1pPr marL="114300" indent="0">
              <a:buFontTx/>
              <a:buNone/>
              <a:defRPr sz="1400">
                <a:solidFill>
                  <a:schemeClr val="accent5"/>
                </a:solidFill>
              </a:defRPr>
            </a:lvl1pPr>
            <a:lvl2pPr marL="596900" indent="0">
              <a:buFontTx/>
              <a:buNone/>
              <a:defRPr sz="1400">
                <a:solidFill>
                  <a:schemeClr val="accent5"/>
                </a:solidFill>
              </a:defRPr>
            </a:lvl2pPr>
            <a:lvl3pPr marL="1054100" indent="0">
              <a:buFontTx/>
              <a:buNone/>
              <a:defRPr sz="1400">
                <a:solidFill>
                  <a:schemeClr val="accent5"/>
                </a:solidFill>
              </a:defRPr>
            </a:lvl3pPr>
            <a:lvl4pPr marL="1511300" indent="0">
              <a:buFontTx/>
              <a:buNone/>
              <a:defRPr sz="1400">
                <a:solidFill>
                  <a:schemeClr val="accent5"/>
                </a:solidFill>
              </a:defRPr>
            </a:lvl4pPr>
            <a:lvl5pPr marL="1968500" indent="0">
              <a:buFontTx/>
              <a:buNone/>
              <a:defRPr sz="14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pic>
        <p:nvPicPr>
          <p:cNvPr id="6" name="Image" descr="Image">
            <a:extLst>
              <a:ext uri="{FF2B5EF4-FFF2-40B4-BE49-F238E27FC236}">
                <a16:creationId xmlns:a16="http://schemas.microsoft.com/office/drawing/2014/main" id="{A9EBBF27-654B-48AC-B46F-8953C87FC8AD}"/>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25310209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PICTUR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AC62E2-88E8-0F46-98B7-8E4AC2546B26}"/>
              </a:ext>
            </a:extLst>
          </p:cNvPr>
          <p:cNvSpPr>
            <a:spLocks noGrp="1"/>
          </p:cNvSpPr>
          <p:nvPr>
            <p:ph type="title"/>
          </p:nvPr>
        </p:nvSpPr>
        <p:spPr>
          <a:xfrm>
            <a:off x="166923" y="130945"/>
            <a:ext cx="7763913" cy="530705"/>
          </a:xfrm>
          <a:prstGeom prst="rect">
            <a:avLst/>
          </a:prstGeom>
        </p:spPr>
        <p:txBody>
          <a:bodyPr/>
          <a:lstStyle>
            <a:lvl1pPr>
              <a:defRPr sz="2000">
                <a:latin typeface="+mn-lt"/>
                <a:ea typeface="PingFang SC" panose="020B0400000000000000" pitchFamily="34" charset="-122"/>
              </a:defRPr>
            </a:lvl1pPr>
          </a:lstStyle>
          <a:p>
            <a:r>
              <a:rPr lang="en-US" dirty="0"/>
              <a:t>Click to edit Master title style</a:t>
            </a:r>
            <a:endParaRPr lang="en-CN" dirty="0"/>
          </a:p>
        </p:txBody>
      </p:sp>
      <p:sp>
        <p:nvSpPr>
          <p:cNvPr id="6" name="Picture Placeholder 6">
            <a:extLst>
              <a:ext uri="{FF2B5EF4-FFF2-40B4-BE49-F238E27FC236}">
                <a16:creationId xmlns:a16="http://schemas.microsoft.com/office/drawing/2014/main" id="{2A3B5ECE-C9F1-BA4D-8853-278CAA88C05D}"/>
              </a:ext>
            </a:extLst>
          </p:cNvPr>
          <p:cNvSpPr>
            <a:spLocks noGrp="1"/>
          </p:cNvSpPr>
          <p:nvPr>
            <p:ph type="pic" sz="quarter" idx="12"/>
          </p:nvPr>
        </p:nvSpPr>
        <p:spPr>
          <a:xfrm>
            <a:off x="166924" y="905706"/>
            <a:ext cx="8841274" cy="3775351"/>
          </a:xfrm>
          <a:prstGeom prst="rect">
            <a:avLst/>
          </a:prstGeom>
        </p:spPr>
        <p:txBody>
          <a:bodyPr/>
          <a:lstStyle/>
          <a:p>
            <a:endParaRPr lang="en-CN"/>
          </a:p>
        </p:txBody>
      </p:sp>
      <p:pic>
        <p:nvPicPr>
          <p:cNvPr id="4" name="Image" descr="Image">
            <a:extLst>
              <a:ext uri="{FF2B5EF4-FFF2-40B4-BE49-F238E27FC236}">
                <a16:creationId xmlns:a16="http://schemas.microsoft.com/office/drawing/2014/main" id="{5E84E7A9-E510-4F1B-8888-96B66F16DCD7}"/>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175011483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DE510168-7EB6-4CB6-8A4A-FC4B83FA754A}"/>
              </a:ext>
            </a:extLst>
          </p:cNvPr>
          <p:cNvSpPr>
            <a:spLocks noGrp="1"/>
          </p:cNvSpPr>
          <p:nvPr>
            <p:ph type="title"/>
          </p:nvPr>
        </p:nvSpPr>
        <p:spPr>
          <a:xfrm>
            <a:off x="420420" y="1931423"/>
            <a:ext cx="7886700" cy="993775"/>
          </a:xfrm>
          <a:prstGeom prst="rect">
            <a:avLst/>
          </a:prstGeom>
        </p:spPr>
        <p:txBody>
          <a:bodyPr/>
          <a:lstStyle>
            <a:lvl1pPr algn="ctr">
              <a:defRPr sz="2000">
                <a:latin typeface="Helvetica Neue" panose="02000503000000020004" pitchFamily="2" charset="0"/>
                <a:ea typeface="Helvetica Neue" panose="02000503000000020004" pitchFamily="2" charset="0"/>
                <a:cs typeface="Helvetica Neue" panose="02000503000000020004" pitchFamily="2" charset="0"/>
              </a:defRPr>
            </a:lvl1pPr>
          </a:lstStyle>
          <a:p>
            <a:r>
              <a:rPr lang="zh-CN" altLang="en-US" dirty="0"/>
              <a:t>单击此处编辑母版标题样式</a:t>
            </a:r>
          </a:p>
        </p:txBody>
      </p:sp>
      <p:pic>
        <p:nvPicPr>
          <p:cNvPr id="4" name="Image" descr="Image">
            <a:extLst>
              <a:ext uri="{FF2B5EF4-FFF2-40B4-BE49-F238E27FC236}">
                <a16:creationId xmlns:a16="http://schemas.microsoft.com/office/drawing/2014/main" id="{C06EBA96-8FD1-4165-B3E6-EB55990936CC}"/>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2750558696"/>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Google Shape;20;p4"/>
          <p:cNvSpPr txBox="1"/>
          <p:nvPr/>
        </p:nvSpPr>
        <p:spPr>
          <a:xfrm>
            <a:off x="2363688" y="1655800"/>
            <a:ext cx="4422600" cy="677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3200" b="1">
                <a:latin typeface="Helvetica Neue"/>
                <a:ea typeface="Helvetica Neue"/>
                <a:cs typeface="Helvetica Neue"/>
                <a:sym typeface="Helvetica Neue"/>
              </a:defRPr>
            </a:lvl1pPr>
          </a:lstStyle>
          <a:p>
            <a:endParaRPr dirty="0"/>
          </a:p>
        </p:txBody>
      </p:sp>
      <p:sp>
        <p:nvSpPr>
          <p:cNvPr id="8" name="Google Shape;8;p2"/>
          <p:cNvSpPr txBox="1"/>
          <p:nvPr/>
        </p:nvSpPr>
        <p:spPr>
          <a:xfrm>
            <a:off x="5383718" y="4849673"/>
            <a:ext cx="3693600" cy="307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lgn="r">
              <a:defRPr sz="800">
                <a:solidFill>
                  <a:srgbClr val="D9D9D9"/>
                </a:solidFill>
              </a:defRPr>
            </a:lvl1pPr>
          </a:lstStyle>
          <a:p>
            <a:r>
              <a:rPr dirty="0"/>
              <a:t>Copyright ©202</a:t>
            </a:r>
            <a:r>
              <a:rPr lang="en-US" dirty="0"/>
              <a:t>2</a:t>
            </a:r>
            <a:r>
              <a:rPr dirty="0"/>
              <a:t> </a:t>
            </a:r>
            <a:r>
              <a:rPr dirty="0" err="1"/>
              <a:t>PingCAP</a:t>
            </a:r>
            <a:r>
              <a:rPr dirty="0"/>
              <a:t>. All Rights Reserved.</a:t>
            </a:r>
          </a:p>
        </p:txBody>
      </p:sp>
    </p:spTree>
  </p:cSld>
  <p:clrMap bg1="lt1" tx1="dk1" bg2="lt2" tx2="dk2" accent1="accent1" accent2="accent2" accent3="accent3" accent4="accent4" accent5="accent5" accent6="accent6" hlink="hlink" folHlink="folHlink"/>
  <p:sldLayoutIdLst>
    <p:sldLayoutId id="2147483665" r:id="rId1"/>
    <p:sldLayoutId id="2147483664" r:id="rId2"/>
    <p:sldLayoutId id="2147483666" r:id="rId3"/>
    <p:sldLayoutId id="2147483667" r:id="rId4"/>
    <p:sldLayoutId id="2147483668" r:id="rId5"/>
    <p:sldLayoutId id="2147483669" r:id="rId6"/>
  </p:sldLayoutIdLst>
  <p:transition spd="med"/>
  <p:hf hdr="0" ftr="0" dt="0"/>
  <p:txStyles>
    <p:titleStyle>
      <a:lvl1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9pPr>
    </p:titleStyle>
    <p:bodyStyle>
      <a:lvl1pPr marL="457200" marR="0" indent="-342900"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1pPr>
      <a:lvl2pPr marL="1005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2pPr>
      <a:lvl3pPr marL="1462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3pPr>
      <a:lvl4pPr marL="1919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4pPr>
      <a:lvl5pPr marL="23767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5pPr>
      <a:lvl6pPr marL="28339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6pPr>
      <a:lvl7pPr marL="3291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7pPr>
      <a:lvl8pPr marL="3748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8pPr>
      <a:lvl9pPr marL="4205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Tidb Server For Diagnosing And Handling Database Oom Problems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Chapter Goals</a:t>
            </a:r>
          </a:p>
        </p:txBody>
      </p:sp>
      <p:sp>
        <p:nvSpPr>
          <p:cNvPr id="3" name="Text Placeholder 2"/>
          <p:cNvSpPr>
            <a:spLocks noGrp="1"/>
          </p:cNvSpPr>
          <p:nvPr>
            <p:ph type="body" sz="quarter" idx="10"/>
          </p:nvPr>
        </p:nvSpPr>
        <p:spPr/>
        <p:txBody>
          <a:bodyPr/>
          <a:lstStyle/>
          <a:p>
            <a:endParaRPr/>
          </a:p>
          <a:p>
            <a:r>
              <a:t>Master</a:t>
            </a:r>
            <a:r>
              <a:rPr sz="1400" b="1">
                <a:solidFill>
                  <a:schemeClr val="accent1"/>
                </a:solidFill>
                <a:latin typeface="Courier New"/>
              </a:rPr>
              <a:t> TiDB Server OOM </a:t>
            </a:r>
            <a:r>
              <a:t>methods for judging phenomena</a:t>
            </a:r>
          </a:p>
          <a:p>
            <a:r>
              <a:rPr sz="1400" b="1">
                <a:solidFill>
                  <a:schemeClr val="accent1"/>
                </a:solidFill>
                <a:latin typeface="Courier New"/>
              </a:rPr>
              <a:t>TiDB Server OOM </a:t>
            </a:r>
            <a:r>
              <a:t>Reason for diagnosis</a:t>
            </a:r>
          </a:p>
          <a:p>
            <a:r>
              <a:t>Master mitigating</a:t>
            </a:r>
            <a:r>
              <a:rPr sz="1400" b="1">
                <a:solidFill>
                  <a:schemeClr val="accent1"/>
                </a:solidFill>
                <a:latin typeface="Courier New"/>
              </a:rPr>
              <a:t> TiDB Server OOM </a:t>
            </a:r>
            <a:r>
              <a:t>measures</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TiDB Server OOM Impact On Business</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TiDB Server </a:t>
            </a:r>
            <a:r>
              <a:t>The business on</a:t>
            </a:r>
            <a:r>
              <a:rPr sz="1400" b="1">
                <a:solidFill>
                  <a:schemeClr val="accent1"/>
                </a:solidFill>
                <a:latin typeface="Courier New"/>
              </a:rPr>
              <a:t> SQL </a:t>
            </a:r>
            <a:r>
              <a:t>will fail</a:t>
            </a:r>
          </a:p>
          <a:p>
            <a:r>
              <a:t>Increased business response times</a:t>
            </a:r>
          </a:p>
          <a:p>
            <a:r>
              <a:t>Worse front-end experience</a:t>
            </a:r>
          </a:p>
        </p:txBody>
      </p:sp>
      <p:sp>
        <p:nvSpPr>
          <p:cNvPr id="4" name="Text Placeholder 3"/>
          <p:cNvSpPr>
            <a:spLocks noGrp="1"/>
          </p:cNvSpPr>
          <p:nvPr>
            <p:ph type="body" sz="quarter" idx="11"/>
          </p:nvPr>
        </p:nvSpPr>
        <p:spPr/>
        <p:txBody>
          <a:bodyPr/>
          <a:lstStyle/>
          <a:p>
            <a:endParaRPr/>
          </a:p>
        </p:txBody>
      </p:sp>
      <p:pic>
        <p:nvPicPr>
          <p:cNvPr id="5" name="Picture 4" descr="23-influence-01-01.png"/>
          <p:cNvPicPr>
            <a:picLocks noChangeAspect="1"/>
          </p:cNvPicPr>
          <p:nvPr/>
        </p:nvPicPr>
        <p:blipFill>
          <a:blip r:embed="rId2"/>
          <a:stretch>
            <a:fillRect/>
          </a:stretch>
        </p:blipFill>
        <p:spPr>
          <a:xfrm>
            <a:off x="764012" y="1883336"/>
            <a:ext cx="6458768" cy="223146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Diagnosis Method For Tidb Server OOM (A)</a:t>
            </a:r>
          </a:p>
        </p:txBody>
      </p:sp>
      <p:sp>
        <p:nvSpPr>
          <p:cNvPr id="3" name="Text Placeholder 2"/>
          <p:cNvSpPr>
            <a:spLocks noGrp="1"/>
          </p:cNvSpPr>
          <p:nvPr>
            <p:ph type="body" sz="quarter" idx="10"/>
          </p:nvPr>
        </p:nvSpPr>
        <p:spPr/>
        <p:txBody>
          <a:bodyPr/>
          <a:lstStyle/>
          <a:p>
            <a:endParaRPr/>
          </a:p>
          <a:p>
            <a:r>
              <a:t>Client apps</a:t>
            </a:r>
          </a:p>
          <a:p>
            <a:r>
              <a:t>logs</a:t>
            </a:r>
          </a:p>
          <a:p>
            <a:pPr lvl="1"/>
            <a:r>
              <a:rPr sz="1400" b="1">
                <a:solidFill>
                  <a:schemeClr val="accent1"/>
                </a:solidFill>
                <a:latin typeface="Courier New"/>
              </a:rPr>
              <a:t>dmesg -T | grep tidb-server </a:t>
            </a:r>
            <a:r>
              <a:t>In the results, there is a</a:t>
            </a:r>
            <a:r>
              <a:rPr sz="1400" b="1">
                <a:solidFill>
                  <a:schemeClr val="accent1"/>
                </a:solidFill>
                <a:latin typeface="Courier New"/>
              </a:rPr>
              <a:t> OOM-killer </a:t>
            </a:r>
            <a:r>
              <a:t>log of the time near the accident</a:t>
            </a:r>
          </a:p>
          <a:p>
            <a:pPr lvl="1"/>
            <a:r>
              <a:rPr sz="1400" b="1">
                <a:solidFill>
                  <a:schemeClr val="accent1"/>
                </a:solidFill>
                <a:latin typeface="Courier New"/>
              </a:rPr>
              <a:t>tidb.log </a:t>
            </a:r>
            <a:r>
              <a:t>(</a:t>
            </a:r>
            <a:r>
              <a:rPr sz="1400" b="1">
                <a:solidFill>
                  <a:schemeClr val="accent1"/>
                </a:solidFill>
                <a:latin typeface="Courier New"/>
              </a:rPr>
              <a:t> "Welcome to TiDB" </a:t>
            </a:r>
            <a:r>
              <a:t>log of the time around after the accident &lt; that is</a:t>
            </a:r>
            <a:r>
              <a:rPr sz="1400" b="1">
                <a:solidFill>
                  <a:schemeClr val="accent1"/>
                </a:solidFill>
                <a:latin typeface="Courier New"/>
              </a:rPr>
              <a:t> TiDB server </a:t>
            </a:r>
            <a:r>
              <a:t>A restart has occurred &gt;)</a:t>
            </a:r>
          </a:p>
          <a:p>
            <a:pPr lvl="1"/>
            <a:r>
              <a:rPr sz="1400" b="1">
                <a:solidFill>
                  <a:schemeClr val="accent1"/>
                </a:solidFill>
                <a:latin typeface="Courier New"/>
              </a:rPr>
              <a:t>tidb_stderr.log </a:t>
            </a:r>
            <a:r>
              <a:t>(</a:t>
            </a:r>
            <a:r>
              <a:rPr sz="1400" b="1">
                <a:solidFill>
                  <a:schemeClr val="accent1"/>
                </a:solidFill>
                <a:latin typeface="Courier New"/>
              </a:rPr>
              <a:t> grep </a:t>
            </a:r>
            <a:r>
              <a:t>to</a:t>
            </a:r>
            <a:r>
              <a:rPr sz="1400" b="1">
                <a:solidFill>
                  <a:schemeClr val="accent1"/>
                </a:solidFill>
                <a:latin typeface="Courier New"/>
              </a:rPr>
              <a:t> fatal error </a:t>
            </a:r>
            <a:r>
              <a:t>:</a:t>
            </a:r>
            <a:r>
              <a:rPr sz="1400" b="1">
                <a:solidFill>
                  <a:schemeClr val="accent1"/>
                </a:solidFill>
                <a:latin typeface="Courier New"/>
              </a:rPr>
              <a:t> "runtime: out of memory" </a:t>
            </a:r>
            <a:r>
              <a:t>or</a:t>
            </a:r>
            <a:r>
              <a:rPr sz="1400" b="1">
                <a:solidFill>
                  <a:schemeClr val="accent1"/>
                </a:solidFill>
                <a:latin typeface="Courier New"/>
              </a:rPr>
              <a:t> "cannot allocate memory" </a:t>
            </a:r>
            <a:r>
              <a:t>)</a:t>
            </a:r>
          </a:p>
        </p:txBody>
      </p:sp>
      <p:sp>
        <p:nvSpPr>
          <p:cNvPr id="4" name="Text Placeholder 3"/>
          <p:cNvSpPr>
            <a:spLocks noGrp="1"/>
          </p:cNvSpPr>
          <p:nvPr>
            <p:ph type="body" sz="quarter" idx="11"/>
          </p:nvPr>
        </p:nvSpPr>
        <p:spPr/>
        <p:txBody>
          <a:bodyPr/>
          <a:lstStyle/>
          <a:p>
            <a:r>
              <a:rPr sz="900">
                <a:latin typeface="Courier New"/>
              </a:rPr>
              <a:t>ERROR 2013 (HY000): Lost connection to MySQL server during query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TiDB Server OOM Diagnostic Method (B)</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Grafana </a:t>
            </a:r>
            <a:r>
              <a:t>monitor</a:t>
            </a:r>
          </a:p>
          <a:p>
            <a:pPr lvl="1"/>
            <a:r>
              <a:rPr sz="1400" b="1">
                <a:solidFill>
                  <a:schemeClr val="accent1"/>
                </a:solidFill>
                <a:latin typeface="Courier New"/>
              </a:rPr>
              <a:t>TiDB --&gt; Server --&gt; Memory Usage </a:t>
            </a:r>
          </a:p>
        </p:txBody>
      </p:sp>
      <p:sp>
        <p:nvSpPr>
          <p:cNvPr id="4" name="Text Placeholder 3"/>
          <p:cNvSpPr>
            <a:spLocks noGrp="1"/>
          </p:cNvSpPr>
          <p:nvPr>
            <p:ph type="body" sz="quarter" idx="11"/>
          </p:nvPr>
        </p:nvSpPr>
        <p:spPr/>
        <p:txBody>
          <a:bodyPr/>
          <a:lstStyle/>
          <a:p>
            <a:endParaRPr/>
          </a:p>
        </p:txBody>
      </p:sp>
      <p:pic>
        <p:nvPicPr>
          <p:cNvPr id="5" name="Picture 4" descr="23-diagnosis-02-01.png"/>
          <p:cNvPicPr>
            <a:picLocks noChangeAspect="1"/>
          </p:cNvPicPr>
          <p:nvPr/>
        </p:nvPicPr>
        <p:blipFill>
          <a:blip r:embed="rId3"/>
          <a:stretch>
            <a:fillRect/>
          </a:stretch>
        </p:blipFill>
        <p:spPr>
          <a:xfrm>
            <a:off x="2448477" y="1678770"/>
            <a:ext cx="4595973" cy="2743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TiDB Server OOM Diagnostic Method (C)</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Grafana </a:t>
            </a:r>
            <a:r>
              <a:t>monitor</a:t>
            </a:r>
          </a:p>
          <a:p>
            <a:r>
              <a:rPr sz="1400" b="1">
                <a:solidFill>
                  <a:schemeClr val="accent1"/>
                </a:solidFill>
                <a:latin typeface="Courier New"/>
              </a:rPr>
              <a:t>TiDB --&gt; Server --&gt; Uptime </a:t>
            </a:r>
            <a:r>
              <a:t>, and use in</a:t>
            </a:r>
            <a:r>
              <a:rPr sz="1400" b="1">
                <a:solidFill>
                  <a:schemeClr val="accent1"/>
                </a:solidFill>
                <a:latin typeface="Courier New"/>
              </a:rPr>
              <a:t> 『Memory Usage』 </a:t>
            </a:r>
            <a:r>
              <a:t>conjunction with, confirm</a:t>
            </a:r>
            <a:r>
              <a:rPr sz="1400" b="1">
                <a:solidFill>
                  <a:schemeClr val="accent1"/>
                </a:solidFill>
                <a:latin typeface="Courier New"/>
              </a:rPr>
              <a:t> TiDB Server </a:t>
            </a:r>
            <a:r>
              <a:t>The health of the instance, and see if there is a spike in memory usage at the same time</a:t>
            </a:r>
          </a:p>
        </p:txBody>
      </p:sp>
      <p:sp>
        <p:nvSpPr>
          <p:cNvPr id="4" name="Text Placeholder 3"/>
          <p:cNvSpPr>
            <a:spLocks noGrp="1"/>
          </p:cNvSpPr>
          <p:nvPr>
            <p:ph type="body" sz="quarter" idx="11"/>
          </p:nvPr>
        </p:nvSpPr>
        <p:spPr/>
        <p:txBody>
          <a:bodyPr/>
          <a:lstStyle/>
          <a:p>
            <a:endParaRPr/>
          </a:p>
        </p:txBody>
      </p:sp>
      <p:pic>
        <p:nvPicPr>
          <p:cNvPr id="5" name="Picture 4" descr="23-diagnosis-03-01.png"/>
          <p:cNvPicPr>
            <a:picLocks noChangeAspect="1"/>
          </p:cNvPicPr>
          <p:nvPr/>
        </p:nvPicPr>
        <p:blipFill>
          <a:blip r:embed="rId3"/>
          <a:stretch>
            <a:fillRect/>
          </a:stretch>
        </p:blipFill>
        <p:spPr>
          <a:xfrm>
            <a:off x="1541633" y="2089772"/>
            <a:ext cx="6260723" cy="233219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TiDB Server OOM Causes</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SQL </a:t>
            </a:r>
            <a:r>
              <a:t>Execution of statements</a:t>
            </a:r>
          </a:p>
          <a:p>
            <a:r>
              <a:rPr sz="1400" b="1">
                <a:solidFill>
                  <a:schemeClr val="accent1"/>
                </a:solidFill>
                <a:latin typeface="Courier New"/>
              </a:rPr>
              <a:t>Golang </a:t>
            </a:r>
            <a:r>
              <a:t>Memory release mechanism</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Grafana TiDB-Runtime Monitor</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TiDB-Runtime --&gt; Memroy Usage </a:t>
            </a:r>
            <a:r>
              <a:t>to confirm the</a:t>
            </a:r>
            <a:r>
              <a:rPr sz="1400" b="1">
                <a:solidFill>
                  <a:schemeClr val="accent1"/>
                </a:solidFill>
                <a:latin typeface="Courier New"/>
              </a:rPr>
              <a:t> TiDB Server OOM </a:t>
            </a:r>
            <a:r>
              <a:t>cause</a:t>
            </a:r>
          </a:p>
        </p:txBody>
      </p:sp>
      <p:sp>
        <p:nvSpPr>
          <p:cNvPr id="4" name="Text Placeholder 3"/>
          <p:cNvSpPr>
            <a:spLocks noGrp="1"/>
          </p:cNvSpPr>
          <p:nvPr>
            <p:ph type="body" sz="quarter" idx="11"/>
          </p:nvPr>
        </p:nvSpPr>
        <p:spPr/>
        <p:txBody>
          <a:bodyPr/>
          <a:lstStyle/>
          <a:p>
            <a:endParaRPr/>
          </a:p>
        </p:txBody>
      </p:sp>
      <p:pic>
        <p:nvPicPr>
          <p:cNvPr id="5" name="Picture 4" descr="23-monitor-01-01.png"/>
          <p:cNvPicPr>
            <a:picLocks noChangeAspect="1"/>
          </p:cNvPicPr>
          <p:nvPr/>
        </p:nvPicPr>
        <p:blipFill>
          <a:blip r:embed="rId3"/>
          <a:stretch>
            <a:fillRect/>
          </a:stretch>
        </p:blipFill>
        <p:spPr>
          <a:xfrm>
            <a:off x="1586974" y="1701865"/>
            <a:ext cx="5834826" cy="232980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Positioning Memory That Takes Up A Lot Of SQL </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TiDB Dashboard </a:t>
            </a:r>
            <a:r>
              <a:t>slow requery</a:t>
            </a:r>
          </a:p>
          <a:p>
            <a:r>
              <a:rPr sz="1400" b="1">
                <a:solidFill>
                  <a:schemeClr val="accent1"/>
                </a:solidFill>
                <a:latin typeface="Courier New"/>
              </a:rPr>
              <a:t>TiDB Dashboard SQL </a:t>
            </a:r>
            <a:r>
              <a:t>Analysis of statement</a:t>
            </a:r>
          </a:p>
          <a:p>
            <a:r>
              <a:rPr sz="1400" b="1">
                <a:solidFill>
                  <a:schemeClr val="accent1"/>
                </a:solidFill>
                <a:latin typeface="Courier New"/>
              </a:rPr>
              <a:t>TiDB Server </a:t>
            </a:r>
            <a:r>
              <a:t>In the log</a:t>
            </a:r>
            <a:r>
              <a:rPr sz="1400" b="1">
                <a:solidFill>
                  <a:schemeClr val="accent1"/>
                </a:solidFill>
                <a:latin typeface="Courier New"/>
              </a:rPr>
              <a:t> expensive query </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TiDB Dashboard Slow Requery</a:t>
            </a:r>
          </a:p>
        </p:txBody>
      </p:sp>
      <p:sp>
        <p:nvSpPr>
          <p:cNvPr id="3" name="Text Placeholder 2"/>
          <p:cNvSpPr>
            <a:spLocks noGrp="1"/>
          </p:cNvSpPr>
          <p:nvPr>
            <p:ph type="body" sz="quarter" idx="10"/>
          </p:nvPr>
        </p:nvSpPr>
        <p:spPr/>
        <p:txBody>
          <a:bodyPr/>
          <a:lstStyle/>
          <a:p>
            <a:endParaRPr/>
          </a:p>
          <a:p>
            <a:r>
              <a:t>Adjust the time to the</a:t>
            </a:r>
            <a:r>
              <a:rPr sz="1400" b="1">
                <a:solidFill>
                  <a:schemeClr val="accent1"/>
                </a:solidFill>
                <a:latin typeface="Courier New"/>
              </a:rPr>
              <a:t> TiDB Server OOM </a:t>
            </a:r>
            <a:r>
              <a:t>previous and</a:t>
            </a:r>
            <a:r>
              <a:rPr sz="1400" b="1">
                <a:solidFill>
                  <a:schemeClr val="accent1"/>
                </a:solidFill>
                <a:latin typeface="Courier New"/>
              </a:rPr>
              <a:t> Max Memory </a:t>
            </a:r>
            <a:r>
              <a:t>sort by to find the ones in the cluster that consume the most memory</a:t>
            </a:r>
            <a:r>
              <a:rPr sz="1400" b="1">
                <a:solidFill>
                  <a:schemeClr val="accent1"/>
                </a:solidFill>
                <a:latin typeface="Courier New"/>
              </a:rPr>
              <a:t> SQL </a:t>
            </a:r>
            <a:r>
              <a:t>statement</a:t>
            </a:r>
          </a:p>
        </p:txBody>
      </p:sp>
      <p:sp>
        <p:nvSpPr>
          <p:cNvPr id="4" name="Text Placeholder 3"/>
          <p:cNvSpPr>
            <a:spLocks noGrp="1"/>
          </p:cNvSpPr>
          <p:nvPr>
            <p:ph type="body" sz="quarter" idx="11"/>
          </p:nvPr>
        </p:nvSpPr>
        <p:spPr/>
        <p:txBody>
          <a:bodyPr/>
          <a:lstStyle/>
          <a:p>
            <a:endParaRPr/>
          </a:p>
        </p:txBody>
      </p:sp>
      <p:pic>
        <p:nvPicPr>
          <p:cNvPr id="5" name="Picture 4" descr="23-slow-requery-01-01.png"/>
          <p:cNvPicPr>
            <a:picLocks noChangeAspect="1"/>
          </p:cNvPicPr>
          <p:nvPr/>
        </p:nvPicPr>
        <p:blipFill>
          <a:blip r:embed="rId3"/>
          <a:stretch>
            <a:fillRect/>
          </a:stretch>
        </p:blipFill>
        <p:spPr>
          <a:xfrm>
            <a:off x="1651221" y="1799460"/>
            <a:ext cx="6297722" cy="231533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TiDB Dashboard SQL Analysis Of Statement</a:t>
            </a:r>
          </a:p>
        </p:txBody>
      </p:sp>
      <p:sp>
        <p:nvSpPr>
          <p:cNvPr id="3" name="Text Placeholder 2"/>
          <p:cNvSpPr>
            <a:spLocks noGrp="1"/>
          </p:cNvSpPr>
          <p:nvPr>
            <p:ph type="body" sz="quarter" idx="10"/>
          </p:nvPr>
        </p:nvSpPr>
        <p:spPr/>
        <p:txBody>
          <a:bodyPr/>
          <a:lstStyle/>
          <a:p>
            <a:endParaRPr/>
          </a:p>
          <a:p>
            <a:r>
              <a:t>Adjust the time to the</a:t>
            </a:r>
            <a:r>
              <a:rPr sz="1400" b="1">
                <a:solidFill>
                  <a:schemeClr val="accent1"/>
                </a:solidFill>
                <a:latin typeface="Courier New"/>
              </a:rPr>
              <a:t> TiDB Server OOM </a:t>
            </a:r>
            <a:r>
              <a:t>previous and</a:t>
            </a:r>
            <a:r>
              <a:rPr sz="1400" b="1">
                <a:solidFill>
                  <a:schemeClr val="accent1"/>
                </a:solidFill>
                <a:latin typeface="Courier New"/>
              </a:rPr>
              <a:t> Max Memory </a:t>
            </a:r>
            <a:r>
              <a:t>sort by to find the ones in the cluster that consume the most memory</a:t>
            </a:r>
            <a:r>
              <a:rPr sz="1400" b="1">
                <a:solidFill>
                  <a:schemeClr val="accent1"/>
                </a:solidFill>
                <a:latin typeface="Courier New"/>
              </a:rPr>
              <a:t> SQL </a:t>
            </a:r>
            <a:r>
              <a:t>statement</a:t>
            </a:r>
          </a:p>
        </p:txBody>
      </p:sp>
      <p:sp>
        <p:nvSpPr>
          <p:cNvPr id="4" name="Text Placeholder 3"/>
          <p:cNvSpPr>
            <a:spLocks noGrp="1"/>
          </p:cNvSpPr>
          <p:nvPr>
            <p:ph type="body" sz="quarter" idx="11"/>
          </p:nvPr>
        </p:nvSpPr>
        <p:spPr/>
        <p:txBody>
          <a:bodyPr/>
          <a:lstStyle/>
          <a:p>
            <a:endParaRPr/>
          </a:p>
        </p:txBody>
      </p:sp>
      <p:pic>
        <p:nvPicPr>
          <p:cNvPr id="5" name="Picture 4" descr="23-SQL-01-01.png"/>
          <p:cNvPicPr>
            <a:picLocks noChangeAspect="1"/>
          </p:cNvPicPr>
          <p:nvPr/>
        </p:nvPicPr>
        <p:blipFill>
          <a:blip r:embed="rId3"/>
          <a:stretch>
            <a:fillRect/>
          </a:stretch>
        </p:blipFill>
        <p:spPr>
          <a:xfrm>
            <a:off x="876615" y="1865441"/>
            <a:ext cx="7254362" cy="21964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TiDB Server Logs - expensive query </a:t>
            </a:r>
          </a:p>
        </p:txBody>
      </p:sp>
      <p:sp>
        <p:nvSpPr>
          <p:cNvPr id="3" name="Text Placeholder 2"/>
          <p:cNvSpPr>
            <a:spLocks noGrp="1"/>
          </p:cNvSpPr>
          <p:nvPr>
            <p:ph type="body" sz="quarter" idx="10"/>
          </p:nvPr>
        </p:nvSpPr>
        <p:spPr/>
        <p:txBody>
          <a:bodyPr/>
          <a:lstStyle/>
          <a:p>
            <a:endParaRPr/>
          </a:p>
          <a:p>
            <a:r>
              <a:t>When a statement reaches the resource usage threshold during execution (execution time &lt;</a:t>
            </a:r>
            <a:r>
              <a:rPr sz="1400" b="1">
                <a:solidFill>
                  <a:schemeClr val="accent1"/>
                </a:solidFill>
                <a:latin typeface="Courier New"/>
              </a:rPr>
              <a:t> tidb_expensive_query_time_threshold </a:t>
            </a:r>
            <a:r>
              <a:t>&gt;/amount of memory used&lt;</a:t>
            </a:r>
            <a:r>
              <a:rPr sz="1400" b="1">
                <a:solidFill>
                  <a:schemeClr val="accent1"/>
                </a:solidFill>
                <a:latin typeface="Courier New"/>
              </a:rPr>
              <a:t> mem-quota-query </a:t>
            </a:r>
            <a:r>
              <a:t>&gt;),</a:t>
            </a:r>
            <a:r>
              <a:rPr sz="1400" b="1">
                <a:solidFill>
                  <a:schemeClr val="accent1"/>
                </a:solidFill>
                <a:latin typeface="Courier New"/>
              </a:rPr>
              <a:t> TiDB </a:t>
            </a:r>
            <a:r>
              <a:t>Information about this statement will be written to the</a:t>
            </a:r>
            <a:r>
              <a:rPr sz="1400" b="1">
                <a:solidFill>
                  <a:schemeClr val="accent1"/>
                </a:solidFill>
                <a:latin typeface="Courier New"/>
              </a:rPr>
              <a:t> tidb-server </a:t>
            </a:r>
            <a:r>
              <a:t>log immediately</a:t>
            </a:r>
          </a:p>
        </p:txBody>
      </p:sp>
      <p:sp>
        <p:nvSpPr>
          <p:cNvPr id="4" name="Text Placeholder 3"/>
          <p:cNvSpPr>
            <a:spLocks noGrp="1"/>
          </p:cNvSpPr>
          <p:nvPr>
            <p:ph type="body" sz="quarter" idx="11"/>
          </p:nvPr>
        </p:nvSpPr>
        <p:spPr/>
        <p:txBody>
          <a:bodyPr/>
          <a:lstStyle/>
          <a:p>
            <a:r>
              <a:rPr sz="900">
                <a:latin typeface="Courier New"/>
              </a:rPr>
              <a:t>[2020/02/05 15:32:25.096 +08:00] [WARN] [expensivequery.go:167] [expensive_query] [cost_time=60.008338935s] [wait_time=0s] [request_count=1] [total_keys=70] [process_keys=65] [num_cop_tasks=1] [process_avg_time=0s] [process_p90_time=0s] [process_max_time=0s] [process_max_addr=10.0.1.9:20160] [wait_avg_time=0.002s] [wait_p90_time=0.002s] [wait_max_time=0.002s] [wait_max_addr=10.0.1.9:20160] [stats=t:pseudo] [conn_id=60026] [user=root] [database=test] [table_ids="[122]"] [txn_start_ts=414420273735139329] [mem_max="1035 Bytes (1.0107421875 KB)"] [sql="insert into t select sleep(1) from 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Mitigating TiDB Server OOM  Measures</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SQL </a:t>
            </a:r>
            <a:r>
              <a:t>Optimize to reduce the amount of data return unnecessarily</a:t>
            </a:r>
          </a:p>
          <a:p>
            <a:r>
              <a:t>Reduce big transaction and split big ones into smaller transaction</a:t>
            </a:r>
          </a:p>
          <a:p>
            <a:r>
              <a:t>Adjust the</a:t>
            </a:r>
            <a:r>
              <a:rPr sz="1400" b="1">
                <a:solidFill>
                  <a:schemeClr val="accent1"/>
                </a:solidFill>
                <a:latin typeface="Courier New"/>
              </a:rPr>
              <a:t> TiDB Server </a:t>
            </a:r>
            <a:r>
              <a:t>relevant parameter to limitation the</a:t>
            </a:r>
            <a:r>
              <a:rPr sz="1400" b="1">
                <a:solidFill>
                  <a:schemeClr val="accent1"/>
                </a:solidFill>
                <a:latin typeface="Courier New"/>
              </a:rPr>
              <a:t> SQL </a:t>
            </a:r>
            <a:r>
              <a:t>use of a single memory</a:t>
            </a:r>
          </a:p>
          <a:p>
            <a:r>
              <a:t>Other</a:t>
            </a:r>
            <a:r>
              <a:rPr sz="1400" b="1">
                <a:solidFill>
                  <a:schemeClr val="accent1"/>
                </a:solidFill>
                <a:latin typeface="Courier New"/>
              </a:rPr>
              <a:t> TiDB Server OOM </a:t>
            </a:r>
            <a:r>
              <a:t>ways to mitigate</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SQL Optimization</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SQL </a:t>
            </a:r>
            <a:r>
              <a:t>Business logic optimization</a:t>
            </a:r>
          </a:p>
          <a:p>
            <a:pPr lvl="1"/>
            <a:r>
              <a:rPr sz="1400" b="1">
                <a:solidFill>
                  <a:schemeClr val="accent1"/>
                </a:solidFill>
                <a:latin typeface="Courier New"/>
              </a:rPr>
              <a:t>TiDB Dashboard </a:t>
            </a:r>
            <a:r>
              <a:t>slow requery</a:t>
            </a:r>
          </a:p>
          <a:p>
            <a:pPr lvl="1"/>
            <a:r>
              <a:rPr sz="1400" b="1">
                <a:solidFill>
                  <a:schemeClr val="accent1"/>
                </a:solidFill>
                <a:latin typeface="Courier New"/>
              </a:rPr>
              <a:t>TiDB Dashboard SQL </a:t>
            </a:r>
            <a:r>
              <a:t>Analysis of statement</a:t>
            </a:r>
          </a:p>
          <a:p>
            <a:pPr lvl="1"/>
            <a:r>
              <a:rPr sz="1400" b="1">
                <a:solidFill>
                  <a:schemeClr val="accent1"/>
                </a:solidFill>
                <a:latin typeface="Courier New"/>
              </a:rPr>
              <a:t>TiDB Server </a:t>
            </a:r>
            <a:r>
              <a:t>In the log</a:t>
            </a:r>
            <a:r>
              <a:rPr sz="1400" b="1">
                <a:solidFill>
                  <a:schemeClr val="accent1"/>
                </a:solidFill>
                <a:latin typeface="Courier New"/>
              </a:rPr>
              <a:t> expensive query </a:t>
            </a:r>
          </a:p>
          <a:p>
            <a:r>
              <a:t>Execution plan optimization</a:t>
            </a:r>
          </a:p>
          <a:p>
            <a:pPr lvl="1"/>
            <a:r>
              <a:t>The optimizer did not choose the optimal execution plan</a:t>
            </a:r>
          </a:p>
          <a:p>
            <a:pPr lvl="1"/>
            <a:r>
              <a:t>Necessary indexes were not created</a:t>
            </a:r>
          </a:p>
          <a:p>
            <a:pPr lvl="1"/>
            <a:r>
              <a:t>The execution plan is accurate, but the memory footprint is high</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Split The Big Transaction</a:t>
            </a:r>
          </a:p>
        </p:txBody>
      </p:sp>
      <p:sp>
        <p:nvSpPr>
          <p:cNvPr id="3" name="Text Placeholder 2"/>
          <p:cNvSpPr>
            <a:spLocks noGrp="1"/>
          </p:cNvSpPr>
          <p:nvPr>
            <p:ph type="body" sz="quarter" idx="10"/>
          </p:nvPr>
        </p:nvSpPr>
        <p:spPr/>
        <p:txBody>
          <a:bodyPr/>
          <a:lstStyle/>
          <a:p>
            <a:endParaRPr/>
          </a:p>
          <a:p>
            <a:r>
              <a:t>It is recommended to split large transactions into small transaction to increase the probability of successful transaction submission to a certain extent</a:t>
            </a:r>
          </a:p>
        </p:txBody>
      </p:sp>
      <p:sp>
        <p:nvSpPr>
          <p:cNvPr id="4" name="Text Placeholder 3"/>
          <p:cNvSpPr>
            <a:spLocks noGrp="1"/>
          </p:cNvSpPr>
          <p:nvPr>
            <p:ph type="body" sz="quarter" idx="11"/>
          </p:nvPr>
        </p:nvSpPr>
        <p:spPr/>
        <p:txBody>
          <a:bodyPr/>
          <a:lstStyle/>
          <a:p>
            <a:endParaRPr dirty="0"/>
          </a:p>
        </p:txBody>
      </p:sp>
      <p:pic>
        <p:nvPicPr>
          <p:cNvPr id="5" name="Picture 4" descr="23-split-01-01.png"/>
          <p:cNvPicPr>
            <a:picLocks noChangeAspect="1"/>
          </p:cNvPicPr>
          <p:nvPr/>
        </p:nvPicPr>
        <p:blipFill>
          <a:blip r:embed="rId3"/>
          <a:stretch>
            <a:fillRect/>
          </a:stretch>
        </p:blipFill>
        <p:spPr>
          <a:xfrm>
            <a:off x="1375378" y="1681512"/>
            <a:ext cx="5888847" cy="262528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TiDB Server Adjusting Parameter (A)</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SQL </a:t>
            </a:r>
            <a:r>
              <a:t>Maximum Memory Used by a Single Bar &amp;</a:t>
            </a:r>
            <a:r>
              <a:rPr sz="1400" b="1">
                <a:solidFill>
                  <a:schemeClr val="accent1"/>
                </a:solidFill>
                <a:latin typeface="Courier New"/>
              </a:rPr>
              <a:t> SQL </a:t>
            </a:r>
            <a:r>
              <a:t>Behavior After Exceeding Maximum Memory</a:t>
            </a:r>
          </a:p>
          <a:p>
            <a:pPr lvl="1"/>
            <a:r>
              <a:rPr sz="1400" b="1">
                <a:solidFill>
                  <a:schemeClr val="accent1"/>
                </a:solidFill>
                <a:latin typeface="Courier New"/>
              </a:rPr>
              <a:t>mem-quota-query </a:t>
            </a:r>
          </a:p>
          <a:p>
            <a:pPr lvl="1"/>
            <a:r>
              <a:rPr sz="1400" b="1">
                <a:solidFill>
                  <a:schemeClr val="accent1"/>
                </a:solidFill>
                <a:latin typeface="Courier New"/>
              </a:rPr>
              <a:t>oom-action </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Adjustment TiDB Server Parameter (B)</a:t>
            </a:r>
          </a:p>
        </p:txBody>
      </p:sp>
      <p:sp>
        <p:nvSpPr>
          <p:cNvPr id="3" name="Text Placeholder 2"/>
          <p:cNvSpPr>
            <a:spLocks noGrp="1"/>
          </p:cNvSpPr>
          <p:nvPr>
            <p:ph type="body" sz="quarter" idx="10"/>
          </p:nvPr>
        </p:nvSpPr>
        <p:spPr/>
        <p:txBody>
          <a:bodyPr/>
          <a:lstStyle/>
          <a:p>
            <a:endParaRPr/>
          </a:p>
          <a:p>
            <a:r>
              <a:t>Enable ephemeral disks</a:t>
            </a:r>
          </a:p>
          <a:p>
            <a:pPr lvl="1"/>
            <a:r>
              <a:rPr sz="1400" b="1">
                <a:solidFill>
                  <a:schemeClr val="accent1"/>
                </a:solidFill>
                <a:latin typeface="Courier New"/>
              </a:rPr>
              <a:t>oom-use-tmp-storage </a:t>
            </a:r>
          </a:p>
          <a:p>
            <a:pPr lvl="1"/>
            <a:r>
              <a:rPr sz="1400" b="1">
                <a:solidFill>
                  <a:schemeClr val="accent1"/>
                </a:solidFill>
                <a:latin typeface="Courier New"/>
              </a:rPr>
              <a:t>tmp-storage-path </a:t>
            </a:r>
          </a:p>
          <a:p>
            <a:pPr lvl="1"/>
            <a:r>
              <a:rPr sz="1400" b="1">
                <a:solidFill>
                  <a:schemeClr val="accent1"/>
                </a:solidFill>
                <a:latin typeface="Courier New"/>
              </a:rPr>
              <a:t>tmp-storage-quota </a:t>
            </a:r>
          </a:p>
        </p:txBody>
      </p:sp>
      <p:sp>
        <p:nvSpPr>
          <p:cNvPr id="4" name="Text Placeholder 3"/>
          <p:cNvSpPr>
            <a:spLocks noGrp="1"/>
          </p:cNvSpPr>
          <p:nvPr>
            <p:ph type="body" sz="quarter" idx="11"/>
          </p:nvPr>
        </p:nvSpPr>
        <p:spPr/>
        <p:txBody>
          <a:bodyPr/>
          <a:lstStyle/>
          <a:p>
            <a:endParaRPr/>
          </a:p>
        </p:txBody>
      </p:sp>
      <p:pic>
        <p:nvPicPr>
          <p:cNvPr id="5" name="Picture 4" descr="23-parameter-02-01.png"/>
          <p:cNvPicPr>
            <a:picLocks noChangeAspect="1"/>
          </p:cNvPicPr>
          <p:nvPr/>
        </p:nvPicPr>
        <p:blipFill>
          <a:blip r:embed="rId3"/>
          <a:stretch>
            <a:fillRect/>
          </a:stretch>
        </p:blipFill>
        <p:spPr>
          <a:xfrm>
            <a:off x="3748284" y="1930820"/>
            <a:ext cx="2913585" cy="27432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Other Method To Reduce Memory Usage</a:t>
            </a:r>
          </a:p>
        </p:txBody>
      </p:sp>
      <p:sp>
        <p:nvSpPr>
          <p:cNvPr id="3" name="Text Placeholder 2"/>
          <p:cNvSpPr>
            <a:spLocks noGrp="1"/>
          </p:cNvSpPr>
          <p:nvPr>
            <p:ph type="body" sz="quarter" idx="10"/>
          </p:nvPr>
        </p:nvSpPr>
        <p:spPr/>
        <p:txBody>
          <a:bodyPr/>
          <a:lstStyle/>
          <a:p>
            <a:endParaRPr/>
          </a:p>
          <a:p>
            <a:r>
              <a:t>Adjusting the</a:t>
            </a:r>
            <a:r>
              <a:rPr sz="1400" b="1">
                <a:solidFill>
                  <a:schemeClr val="accent1"/>
                </a:solidFill>
                <a:latin typeface="Courier New"/>
              </a:rPr>
              <a:t> GO </a:t>
            </a:r>
            <a:r>
              <a:t>memory release strategy</a:t>
            </a:r>
          </a:p>
          <a:p>
            <a:pPr lvl="1"/>
            <a:r>
              <a:rPr sz="1400" b="1">
                <a:solidFill>
                  <a:schemeClr val="accent1"/>
                </a:solidFill>
                <a:latin typeface="Courier New"/>
              </a:rPr>
              <a:t>GO  Runtime </a:t>
            </a:r>
            <a:r>
              <a:t>When freeing memory and return to the kernel,</a:t>
            </a:r>
            <a:r>
              <a:rPr sz="1400" b="1">
                <a:solidFill>
                  <a:schemeClr val="accent1"/>
                </a:solidFill>
                <a:latin typeface="Courier New"/>
              </a:rPr>
              <a:t> Linux </a:t>
            </a:r>
            <a:r>
              <a:t>There are two strategies under the platform:</a:t>
            </a:r>
          </a:p>
          <a:p>
            <a:pPr lvl="2"/>
            <a:r>
              <a:rPr sz="1400" b="1">
                <a:solidFill>
                  <a:schemeClr val="accent1"/>
                </a:solidFill>
                <a:latin typeface="Courier New"/>
              </a:rPr>
              <a:t>MADV_DONTNEED </a:t>
            </a:r>
          </a:p>
          <a:p>
            <a:pPr lvl="2"/>
            <a:r>
              <a:rPr sz="1400" b="1">
                <a:solidFill>
                  <a:schemeClr val="accent1"/>
                </a:solidFill>
                <a:latin typeface="Courier New"/>
              </a:rPr>
              <a:t>MADV_FREE </a:t>
            </a:r>
          </a:p>
          <a:p>
            <a:pPr lvl="1"/>
            <a:r>
              <a:rPr sz="1400" b="1">
                <a:solidFill>
                  <a:schemeClr val="accent1"/>
                </a:solidFill>
                <a:latin typeface="Courier New"/>
              </a:rPr>
              <a:t>TiDB Server </a:t>
            </a:r>
            <a:r>
              <a:t>Add</a:t>
            </a:r>
            <a:r>
              <a:rPr sz="1400" b="1">
                <a:solidFill>
                  <a:schemeClr val="accent1"/>
                </a:solidFill>
                <a:latin typeface="Courier New"/>
              </a:rPr>
              <a:t> GODEBUG=madvdontneed=1 </a:t>
            </a:r>
            <a:r>
              <a:t>environment variable before starting</a:t>
            </a:r>
          </a:p>
          <a:p>
            <a:r>
              <a:t>restart rolling basis</a:t>
            </a:r>
            <a:r>
              <a:rPr sz="1400" b="1">
                <a:solidFill>
                  <a:schemeClr val="accent1"/>
                </a:solidFill>
                <a:latin typeface="Courier New"/>
              </a:rPr>
              <a:t> TiDB Server </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Quiz</a:t>
            </a:r>
          </a:p>
        </p:txBody>
      </p:sp>
      <p:sp>
        <p:nvSpPr>
          <p:cNvPr id="3" name="Text Placeholder 2"/>
          <p:cNvSpPr>
            <a:spLocks noGrp="1"/>
          </p:cNvSpPr>
          <p:nvPr>
            <p:ph type="body" sz="quarter" idx="10"/>
          </p:nvPr>
        </p:nvSpPr>
        <p:spPr/>
        <p:txBody>
          <a:bodyPr/>
          <a:lstStyle/>
          <a:p>
            <a:endParaRPr/>
          </a:p>
          <a:p>
            <a:r>
              <a:t>1) Which of the following factors can cause</a:t>
            </a:r>
            <a:r>
              <a:rPr sz="1400" b="1">
                <a:solidFill>
                  <a:schemeClr val="accent1"/>
                </a:solidFill>
                <a:latin typeface="Courier New"/>
              </a:rPr>
              <a:t> TiDB Server </a:t>
            </a:r>
            <a:r>
              <a:t>abnormal memory usage? (Please select 3)</a:t>
            </a:r>
          </a:p>
          <a:p>
            <a:pPr lvl="1"/>
            <a:r>
              <a:t>A. Large transaction cause memory enlargement</a:t>
            </a:r>
          </a:p>
          <a:p>
            <a:pPr lvl="1"/>
            <a:r>
              <a:t>B. A large amount of non-essential data</a:t>
            </a:r>
            <a:r>
              <a:rPr sz="1400" b="1">
                <a:solidFill>
                  <a:schemeClr val="accent1"/>
                </a:solidFill>
                <a:latin typeface="Courier New"/>
              </a:rPr>
              <a:t> SQL </a:t>
            </a:r>
            <a:r>
              <a:t>return to TiDB due to misalignment of the execution plan</a:t>
            </a:r>
          </a:p>
          <a:p>
            <a:pPr lvl="1"/>
            <a:r>
              <a:t>C.</a:t>
            </a:r>
            <a:r>
              <a:rPr sz="1400" b="1">
                <a:solidFill>
                  <a:schemeClr val="accent1"/>
                </a:solidFill>
                <a:latin typeface="Courier New"/>
              </a:rPr>
              <a:t> GO </a:t>
            </a:r>
            <a:r>
              <a:t>'s memory reclamation mechanism may also lead to abnormal memory usage</a:t>
            </a:r>
          </a:p>
          <a:p>
            <a:pPr lvl="1"/>
            <a:r>
              <a:t>D.</a:t>
            </a:r>
            <a:r>
              <a:rPr sz="1400" b="1">
                <a:solidFill>
                  <a:schemeClr val="accent1"/>
                </a:solidFill>
                <a:latin typeface="Courier New"/>
              </a:rPr>
              <a:t> ADD Index </a:t>
            </a:r>
            <a:r>
              <a:t>operation,</a:t>
            </a:r>
            <a:r>
              <a:rPr sz="1400" b="1">
                <a:solidFill>
                  <a:schemeClr val="accent1"/>
                </a:solidFill>
                <a:latin typeface="Courier New"/>
              </a:rPr>
              <a:t> write reorg </a:t>
            </a:r>
            <a:r>
              <a:t>also takes up a lot of memory during the stage</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Quiz</a:t>
            </a:r>
          </a:p>
        </p:txBody>
      </p:sp>
      <p:sp>
        <p:nvSpPr>
          <p:cNvPr id="3" name="Text Placeholder 2"/>
          <p:cNvSpPr>
            <a:spLocks noGrp="1"/>
          </p:cNvSpPr>
          <p:nvPr>
            <p:ph type="body" sz="quarter" idx="10"/>
          </p:nvPr>
        </p:nvSpPr>
        <p:spPr/>
        <p:txBody>
          <a:bodyPr/>
          <a:lstStyle/>
          <a:p>
            <a:endParaRPr/>
          </a:p>
          <a:p>
            <a:r>
              <a:t>2)</a:t>
            </a:r>
            <a:r>
              <a:rPr sz="1400" b="1">
                <a:solidFill>
                  <a:schemeClr val="accent1"/>
                </a:solidFill>
                <a:latin typeface="Courier New"/>
              </a:rPr>
              <a:t> TiDB Server </a:t>
            </a:r>
            <a:r>
              <a:t>In, what parameter can I adjust to limitation</a:t>
            </a:r>
            <a:r>
              <a:rPr sz="1400" b="1">
                <a:solidFill>
                  <a:schemeClr val="accent1"/>
                </a:solidFill>
                <a:latin typeface="Courier New"/>
              </a:rPr>
              <a:t> SQL </a:t>
            </a:r>
            <a:r>
              <a:t>the memory usage of a single bar? (Please select 2 items)</a:t>
            </a:r>
          </a:p>
          <a:p>
            <a:pPr lvl="1"/>
            <a:r>
              <a:t>A.</a:t>
            </a:r>
            <a:r>
              <a:rPr sz="1400" b="1">
                <a:solidFill>
                  <a:schemeClr val="accent1"/>
                </a:solidFill>
                <a:latin typeface="Courier New"/>
              </a:rPr>
              <a:t> mem-quota-query </a:t>
            </a:r>
            <a:r>
              <a:t>to set the</a:t>
            </a:r>
            <a:r>
              <a:rPr sz="1400" b="1">
                <a:solidFill>
                  <a:schemeClr val="accent1"/>
                </a:solidFill>
                <a:latin typeface="Courier New"/>
              </a:rPr>
              <a:t> SQL </a:t>
            </a:r>
            <a:r>
              <a:t>maximum memory threshold that can be consumed by a single statement</a:t>
            </a:r>
          </a:p>
          <a:p>
            <a:pPr lvl="1"/>
            <a:r>
              <a:t>B.</a:t>
            </a:r>
            <a:r>
              <a:rPr sz="1400" b="1">
                <a:solidFill>
                  <a:schemeClr val="accent1"/>
                </a:solidFill>
                <a:latin typeface="Courier New"/>
              </a:rPr>
              <a:t> oom-use-tmp-storage </a:t>
            </a:r>
            <a:r>
              <a:t>Turn on ephemeral disk</a:t>
            </a:r>
          </a:p>
          <a:p>
            <a:pPr lvl="1"/>
            <a:r>
              <a:t>C.</a:t>
            </a:r>
            <a:r>
              <a:rPr sz="1400" b="1">
                <a:solidFill>
                  <a:schemeClr val="accent1"/>
                </a:solidFill>
                <a:latin typeface="Courier New"/>
              </a:rPr>
              <a:t> rocksdb.defaultcf.block-cache-size  RocksDB defaultcf </a:t>
            </a:r>
            <a:r>
              <a:t>Adjusted memory usage</a:t>
            </a:r>
          </a:p>
          <a:p>
            <a:pPr lvl="1"/>
            <a:r>
              <a:t>D.</a:t>
            </a:r>
            <a:r>
              <a:rPr sz="1400" b="1">
                <a:solidFill>
                  <a:schemeClr val="accent1"/>
                </a:solidFill>
                <a:latin typeface="Courier New"/>
              </a:rPr>
              <a:t> rocksdb.writecf.block-cache-size  RocksDB writecf </a:t>
            </a:r>
            <a:r>
              <a:t>Adjusted memory usage</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Chapter Summary</a:t>
            </a:r>
          </a:p>
        </p:txBody>
      </p:sp>
      <p:sp>
        <p:nvSpPr>
          <p:cNvPr id="3" name="Text Placeholder 2"/>
          <p:cNvSpPr>
            <a:spLocks noGrp="1"/>
          </p:cNvSpPr>
          <p:nvPr>
            <p:ph type="body" sz="quarter" idx="10"/>
          </p:nvPr>
        </p:nvSpPr>
        <p:spPr/>
        <p:txBody>
          <a:bodyPr/>
          <a:lstStyle/>
          <a:p>
            <a:endParaRPr/>
          </a:p>
          <a:p>
            <a:r>
              <a:t>Master the</a:t>
            </a:r>
            <a:r>
              <a:rPr sz="1400" b="1">
                <a:solidFill>
                  <a:schemeClr val="accent1"/>
                </a:solidFill>
                <a:latin typeface="Courier New"/>
              </a:rPr>
              <a:t> TiDB Server OOM </a:t>
            </a:r>
            <a:r>
              <a:t>method of judging phenomena</a:t>
            </a:r>
          </a:p>
          <a:p>
            <a:r>
              <a:rPr sz="1400" b="1">
                <a:solidFill>
                  <a:schemeClr val="accent1"/>
                </a:solidFill>
                <a:latin typeface="Courier New"/>
              </a:rPr>
              <a:t>TiDB Server OOM </a:t>
            </a:r>
            <a:r>
              <a:t>Reason for diagnosis</a:t>
            </a:r>
          </a:p>
          <a:p>
            <a:r>
              <a:t>Master mitigating</a:t>
            </a:r>
            <a:r>
              <a:rPr sz="1400" b="1">
                <a:solidFill>
                  <a:schemeClr val="accent1"/>
                </a:solidFill>
                <a:latin typeface="Courier New"/>
              </a:rPr>
              <a:t> TiDB Server OOM </a:t>
            </a:r>
            <a:r>
              <a:t>measures</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Thanks</a:t>
            </a:r>
          </a:p>
        </p:txBody>
      </p:sp>
    </p:spTree>
  </p:cSld>
  <p:clrMapOvr>
    <a:masterClrMapping/>
  </p:clrMapOvr>
</p:sld>
</file>

<file path=ppt/theme/theme1.xml><?xml version="1.0" encoding="utf-8"?>
<a:theme xmlns:a="http://schemas.openxmlformats.org/drawingml/2006/main" name="Simple Light">
  <a:themeElements>
    <a:clrScheme name="自定义 2">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F8600"/>
      </a:accent6>
      <a:hlink>
        <a:srgbClr val="0000FF"/>
      </a:hlink>
      <a:folHlink>
        <a:srgbClr val="FF00FF"/>
      </a:folHlink>
    </a:clrScheme>
    <a:fontScheme name="Simple Light">
      <a:majorFont>
        <a:latin typeface="Helvetica"/>
        <a:ea typeface="Helvetica"/>
        <a:cs typeface="Helvetica"/>
      </a:majorFont>
      <a:minorFont>
        <a:latin typeface="PingFang SC Regular"/>
        <a:ea typeface="PingFang SC Regular"/>
        <a:cs typeface="PingFang SC Regular"/>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PingFang SC Regular"/>
        <a:ea typeface="PingFang SC Regular"/>
        <a:cs typeface="PingFang SC Regular"/>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3284</TotalTime>
  <Words>2663</Words>
  <Application>Microsoft Office PowerPoint</Application>
  <PresentationFormat>全屏显示(16:9)</PresentationFormat>
  <Paragraphs>137</Paragraphs>
  <Slides>22</Slides>
  <Notes>15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22</vt:i4>
      </vt:variant>
    </vt:vector>
  </HeadingPairs>
  <TitlesOfParts>
    <vt:vector size="28" baseType="lpstr">
      <vt:lpstr>Helvetica Neue</vt:lpstr>
      <vt:lpstr>PingFang SC Regular</vt:lpstr>
      <vt:lpstr>Arial</vt:lpstr>
      <vt:lpstr>Courier New</vt:lpstr>
      <vt:lpstr>Wingdings</vt:lpstr>
      <vt:lpstr>Simple Light</vt:lpstr>
      <vt:lpstr>Tidb Server For Diagnosing And Handling Database Oom Problems</vt:lpstr>
      <vt:lpstr>Chapter Goals</vt:lpstr>
      <vt:lpstr> TiDB Server OOM Impact On Business</vt:lpstr>
      <vt:lpstr>Diagnosis Method For Tidb Server OOM (A)</vt:lpstr>
      <vt:lpstr> TiDB Server OOM Diagnostic Method (B)</vt:lpstr>
      <vt:lpstr> TiDB Server OOM Diagnostic Method (C)</vt:lpstr>
      <vt:lpstr> TiDB Server OOM Causes</vt:lpstr>
      <vt:lpstr> Grafana TiDB-Runtime Monitor</vt:lpstr>
      <vt:lpstr>Positioning Memory That Takes Up A Lot Of SQL </vt:lpstr>
      <vt:lpstr> TiDB Dashboard Slow Requery</vt:lpstr>
      <vt:lpstr> TiDB Dashboard SQL Analysis Of Statement</vt:lpstr>
      <vt:lpstr> TiDB Server Logs - expensive query </vt:lpstr>
      <vt:lpstr>Mitigating TiDB Server OOM  Measures</vt:lpstr>
      <vt:lpstr> SQL Optimization</vt:lpstr>
      <vt:lpstr>Split The Big Transaction</vt:lpstr>
      <vt:lpstr> TiDB Server Adjusting Parameter (A)</vt:lpstr>
      <vt:lpstr>Adjustment TiDB Server Parameter (B)</vt:lpstr>
      <vt:lpstr>Other Method To Reduce Memory Usage</vt:lpstr>
      <vt:lpstr>Quiz</vt:lpstr>
      <vt:lpstr>Quiz</vt:lpstr>
      <vt:lpstr>Chapter Summary</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Bao Todd</cp:lastModifiedBy>
  <cp:revision>97</cp:revision>
  <dcterms:modified xsi:type="dcterms:W3CDTF">2022-01-23T05:05:35Z</dcterms:modified>
</cp:coreProperties>
</file>