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2"/>
  </p:normalViewPr>
  <p:slideViewPr>
    <p:cSldViewPr snapToGrid="0" snapToObjects="1">
      <p:cViewPr varScale="1">
        <p:scale>
          <a:sx n="127" d="100"/>
          <a:sy n="127" d="100"/>
        </p:scale>
        <p:origin x="144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  - tidb_stderr.log 
    - grep 到 fatal error: "runtime: out of memory" 或 "cannot allocate memory"。
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- Grafana 监控
  - TiDB --&gt; Server --&gt; Memory Usage ，可以观察到 TiDB server 实例，呈现内存迅速升高，又急速下降的现象
  - TiDB --&gt; Server --&gt; Uptime ，可以观察到 TiDB server 实例的启动时间，可以和 『Memory Usage』配合一起使用确认 TiDB Server 实例的运行情况，如是否在内存使用率飙高的同时，TiDB Server 发生的重启现象
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- Grafana 监控
  - TiDB --&gt; Server --&gt; Memory Usage ，可以观察到 TiDB server 实例，呈现内存迅速升高，又急速下降的现象
  - TiDB --&gt; Server --&gt; Uptime ，可以观察到 TiDB server 实例的启动时间，可以和 『Memory Usage』配合一起使用确认 TiDB Server 实例的运行情况，如是否在内存使用率飙高的同时，TiDB Server 发生的重启现象
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- 最底部的黄色部分是 TiDB 真正使用的内存，TiDB 能够自行管控的也只有这一部分，除此之外。剩下的用量，TiDB 没有任何手段去干预。如果是黄色的部分用量不符合预期，可以按照正常的方式去排查，比如大查询，heap profile 等等。
除此之外，任何其他部分的用量高都是 Go 的责任，TiDB 自身完全无法控制，以下分情况介绍原因和可能的处理方案
- 蓝色部分，表示垃圾部分，这个部分接受 TiDB 控制，即使用内存越多，这部分也会越多。用堆空间的放大，降低回收器压力
- 橙色部分，这个部分一般和历史上最大内存用量有关系，但是当堆增长的时候会复用，所以不会引起 OOM 可以忽略。
- 红色部分 (used-by-go)，这部分也和历史最大堆大小有关，但是这部分不是堆内存，也不会释放。
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- TiDB Dashboard 慢查询
- TiDB Dashboard SQL 语句分析
- TiDB Server 日志中的 expensive query
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将时间调整到 TiDB Server OOM 前，并按照 Max Memory 进行排序。这样，我们就可以找到集群中消耗内存量的 SQL list。
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TiDB Dashboard SQL 语句分析
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缓解 TiDB Server OOM 的措施
- SQL 优化，减少非必要返回的数据量
  - SQL 业务逻辑优化，确认数据库端返客户端的数据量是否合理
  - SQL 执行计划优化，确认 SQL 执行计划的准确性，如是否存在非必要的全表扫描，以及表关联方式是否合理等
- 减少大事务，将大事务拆分为小事务
- 调整 TiDB Server 参数，如调整单条 SQL 可使用的内存参数等
- 其他缓解 TiDB Server OOM 的方法，如调整 GO 内存释放机制等
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需要跟业务开发侧的相关人员确认返回大量数据的合理性，以及是否可在满足业务要求的情况下，缩小数据范围。
- SQL 执行计划优化
通过前面 SQL 优化的相关课程，我们已经学习了 TiDB SQL 优化相关的内容，故此处不再赘述，只做简要的说明，如有疑问可再次学习 SQL 优化的课程。
  - 步骤 1：通过 TiDB Dashboard 慢查询以及 SQL 语句分析功能模块，可查看集群中内存占用大的 SQL 的执行计划，以及执行计划的个数等信息
  - 步骤 2：通过步骤 1，基本可以判断执行计划是否准确性
    - 优化器选择了效率低的执行计划
      - 可通过下面的方式干预优化器选择成本低，但访问效率高的执行计划：
        - Hint，需要改写 SQL，对前端业务有一定的入侵性
        - SPM，在不修改 SQL 语句的情况下干预执行计划的选择，自动捕获绑定、自动演进绑定等
      - 检查统计信息的健康度
        - SQL 执行计划中，如果出现了 pesudo 关键字时，表示无可用统计信息，需要对表或索引进行 analyze
        - 如果统计信息健康度在 100%，那么可能是 CBO 优化器成本估算出现了不准确的情况，可使用 SQL Binding 在非改写 SQL 的情况下，固定该 SQL 的执行计划
    - 未创建必要索引
      - 根据业务访问目标表的行为特点，创建必要的索引，在提高 SQL 访问效率的同时，减少非必要的数据返回，降低内存占用
    - 执行计划准确，但内存占用高
      - 在统计信息，以及优化器选择均准确的情况下，也有可能出现内存占用高的情况，如 Hash Join 的 inner 表占用内存比较大，此时可考虑 Merge Join
      - Merge Join 是一种特殊的 Join 算法。当两个关联表要 Join 的字段需要按排好的顺序读取时，适用 Merge Join 算法。Merge Join 占用的内存要远低于 Hash Join，但 Merge Join 不能并发执行，并且执行时间会更久。当数据量太大，或系统内存不足时，建议尝试使用。
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建议将大事务拆分为小事务，在一定程度上，提高事务提交成功的概率，以及降低事务回滚所带来的代价
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调整 TiDB Server 参数
单条 SQL 占用的最大内存 &amp; 超出最大内存后 SQL 的行为
  - mem-quota-query
    - 单条 SQL 语句可以占用的最大内存阈值，单位为字节，默认值为 1073741824
    - 超过该值的请求会被 oom-action 定义的行为所处理，并且该值作为系统变量 tidb_mem_quota_query 的初始值
  - oom-action
    - 当 TiDB 中单条 SQL 的内存使用超出 mem-quota-query 限制且不能再利用临时磁盘时的行为
    - 默认值："cancel"。设置为 "log" 时，仅输出日志。设置为 "cancel" 时，取消执行该 SQL 操作，并输出日志。
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  - oom-use-tmp-storage
    - 设置是否在单条 SQL 语句的内存使用超出 mem-quota-query 限制时为某些算子启用临时磁盘。默认为 true
  - tmp-storage-path
    - 单条 SQL 语句的内存使用超出 mem-quota-query 限制时，某些算子的临时磁盘存储位置。
    - 默认值为：&lt;操作系统临时文件夹&gt;/&lt;操作系统用户ID&gt;_tidb/&lt;host&gt;:&lt;port&gt;/&lt;statusHost&gt;:&lt;statusPort&gt; 的 base64 编码结果/tmp-storage。
  - tmp-storage-quota
    - tmp-storage-path 存储使用的限额，单位是 Byte。当单条 SQL 语句使用临时磁盘，导致 TiDB Server 的总体临时磁盘总量超过 tmp-storage-quota 时，当前 SQL 操作会被取消，并返回 Out Of Global Storage Quota! 错误。
    - 当 tmp-storage-quota 小于 0 时则没有上述检查与限制。
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其他减少内存占用的方法
通过 Grafana 里的 TiDB-Runtime --&gt; Memroy Usage 面板，确认如果是非 SQL 造成的内存使用异常问题，即非黄色部分占用异常，造成可尝试使用下述方法：
- 调整 GO 内存释放策略
GO 的 Runtime 在释放内存返回到内核时，在 Linux 平台下有以下两种策略：
  - MADV_DONTNEED：会让 RSS 数量下降得很快，但是效率比较低
  - MADV_FREE ：Runtime 在释放内存时，使用了更加高效的 MADV_FREE ，即内核会等到内存紧张时才会释放。在释放之前，这块内存依然可以复用。这个特性从 Linux 4.5 版本内核开始支持
在 TiDB Server启动前添加 GODEBUG=madvdontneed=1 环境变量，GC 时立即将内存返还给操作系统，降低内存占用。
- 滚动重启 TiDB Server
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
答案：a、b、c
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/>
          </a:p>
          <a:p>
            <a:r>
              <a:rPr sz="900">
                <a:latin typeface="Courier New"/>
              </a:rPr>
              <a:t>答案：a、b
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6F98972-9742-3647-B085-369BB9EC1D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2686391"/>
            <a:ext cx="8280400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E17BB079-0425-4DD8-86ED-77446BFA51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8669" y="137161"/>
            <a:ext cx="884365" cy="3078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lt"/>
                <a:ea typeface="PingFang SC" panose="020B0400000000000000" pitchFamily="34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18E5AAD5-F7A3-43E2-AE1F-E6A1053FC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8669" y="137161"/>
            <a:ext cx="884365" cy="3078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8384E0-A94D-4812-B2B2-F754FE6A4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420" y="1931423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20294A14-F2F3-477D-9B0A-61A44F951D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3421" y="137161"/>
            <a:ext cx="884365" cy="30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Google Shape;11;p2" descr="Google Shape;11;p2">
            <a:extLst>
              <a:ext uri="{FF2B5EF4-FFF2-40B4-BE49-F238E27FC236}">
                <a16:creationId xmlns:a16="http://schemas.microsoft.com/office/drawing/2014/main" id="{BF61F850-5E75-45D4-BC6E-89D4E82345D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7221574" y="-874351"/>
            <a:ext cx="2655551" cy="2457826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Google Shape;9;p2" descr="Google Shape;9;p2">
            <a:extLst>
              <a:ext uri="{FF2B5EF4-FFF2-40B4-BE49-F238E27FC236}">
                <a16:creationId xmlns:a16="http://schemas.microsoft.com/office/drawing/2014/main" id="{2EAEFD61-77E6-4132-B765-DFB42ECC002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4719225">
            <a:off x="763200" y="4040375"/>
            <a:ext cx="2465827" cy="2465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Google Shape;10;p2" descr="Google Shape;10;p2">
            <a:extLst>
              <a:ext uri="{FF2B5EF4-FFF2-40B4-BE49-F238E27FC236}">
                <a16:creationId xmlns:a16="http://schemas.microsoft.com/office/drawing/2014/main" id="{3C28A342-DD91-4062-B677-B5FFCFBAC7F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85374" y="3717871"/>
            <a:ext cx="1166202" cy="77385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27940307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2686391"/>
            <a:ext cx="8280400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A9EBBF27-654B-48AC-B46F-8953C87FC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8669" y="137161"/>
            <a:ext cx="884365" cy="3078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DAC62E2-88E8-0F46-98B7-8E4AC2546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lt"/>
                <a:ea typeface="PingFang SC" panose="020B0400000000000000" pitchFamily="34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2A3B5ECE-C9F1-BA4D-8853-278CAA88C05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6924" y="905706"/>
            <a:ext cx="8841274" cy="3775351"/>
          </a:xfrm>
          <a:prstGeom prst="rect">
            <a:avLst/>
          </a:prstGeom>
        </p:spPr>
        <p:txBody>
          <a:bodyPr/>
          <a:lstStyle/>
          <a:p>
            <a:endParaRPr lang="en-CN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5E84E7A9-E510-4F1B-8888-96B66F16DC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8669" y="137161"/>
            <a:ext cx="884365" cy="3078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5011483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:a16="http://schemas.microsoft.com/office/drawing/2014/main" id="{DE510168-7EB6-4CB6-8A4A-FC4B83FA7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420" y="1931423"/>
            <a:ext cx="7886700" cy="993775"/>
          </a:xfrm>
          <a:prstGeom prst="rect">
            <a:avLst/>
          </a:prstGeom>
        </p:spPr>
        <p:txBody>
          <a:bodyPr/>
          <a:lstStyle>
            <a:lvl1pPr algn="ctr"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C06EBA96-8FD1-4165-B3E6-EB55990936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8669" y="137161"/>
            <a:ext cx="884365" cy="3078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505586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8" name="Google Shape;8;p2"/>
          <p:cNvSpPr txBox="1"/>
          <p:nvPr/>
        </p:nvSpPr>
        <p:spPr>
          <a:xfrm>
            <a:off x="5383718" y="4849673"/>
            <a:ext cx="3693600" cy="307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r">
              <a:defRPr sz="800">
                <a:solidFill>
                  <a:srgbClr val="D9D9D9"/>
                </a:solidFill>
              </a:defRPr>
            </a:lvl1pPr>
          </a:lstStyle>
          <a:p>
            <a:r>
              <a:rPr dirty="0"/>
              <a:t>Copyright ©202</a:t>
            </a:r>
            <a:r>
              <a:rPr lang="en-US" dirty="0"/>
              <a:t>2</a:t>
            </a:r>
            <a:r>
              <a:rPr dirty="0"/>
              <a:t> </a:t>
            </a:r>
            <a:r>
              <a:rPr dirty="0" err="1"/>
              <a:t>PingCAP</a:t>
            </a:r>
            <a:r>
              <a:rPr dirty="0"/>
              <a:t>.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66" r:id="rId3"/>
    <p:sldLayoutId id="2147483667" r:id="rId4"/>
    <p:sldLayoutId id="2147483668" r:id="rId5"/>
    <p:sldLayoutId id="2147483669" r:id="rId6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数据库 OOM 问题诊断及处理之 TiDB Server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课程目标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t>掌握判断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TiDB Server OOM </a:t>
            </a:r>
            <a:r>
              <a:t>现象的方法</a:t>
            </a:r>
          </a:p>
          <a:p>
            <a:r>
              <a:t>诊断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TiDB Server OOM </a:t>
            </a:r>
            <a:r>
              <a:t>原因</a:t>
            </a:r>
          </a:p>
          <a:p>
            <a:r>
              <a:t>掌握缓解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TiDB Server OOM </a:t>
            </a:r>
            <a:r>
              <a:t>的措施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TiDB Server OOM 对业务的影响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rPr sz="1400" b="1">
                <a:solidFill>
                  <a:schemeClr val="accent1"/>
                </a:solidFill>
                <a:latin typeface="Courier New"/>
              </a:rPr>
              <a:t>TiDB Server </a:t>
            </a:r>
            <a:r>
              <a:t>上的业务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SQL </a:t>
            </a:r>
            <a:r>
              <a:t>会失败</a:t>
            </a:r>
          </a:p>
          <a:p>
            <a:r>
              <a:t>业务响应时间升高</a:t>
            </a:r>
          </a:p>
          <a:p>
            <a:r>
              <a:t>前端体验变差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5" name="Picture 4" descr="23-influence-01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012" y="1851034"/>
            <a:ext cx="6836619" cy="23620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TiDB Server OOM 的诊断方法（一）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t>客户端应用</a:t>
            </a:r>
          </a:p>
          <a:p>
            <a:r>
              <a:t>日志</a:t>
            </a:r>
          </a:p>
          <a:p>
            <a:pPr lvl="1"/>
            <a:r>
              <a:rPr sz="1400" b="1">
                <a:solidFill>
                  <a:schemeClr val="accent1"/>
                </a:solidFill>
                <a:latin typeface="Courier New"/>
              </a:rPr>
              <a:t>dmesg -T | grep tidb-server </a:t>
            </a:r>
            <a:r>
              <a:t>结果中有事故发生附近时间点的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OOM-killer </a:t>
            </a:r>
            <a:r>
              <a:t>的日志</a:t>
            </a:r>
          </a:p>
          <a:p>
            <a:pPr lvl="1"/>
            <a:r>
              <a:rPr sz="1400" b="1">
                <a:solidFill>
                  <a:schemeClr val="accent1"/>
                </a:solidFill>
                <a:latin typeface="Courier New"/>
              </a:rPr>
              <a:t>tidb.log </a:t>
            </a:r>
            <a:r>
              <a:t>( 事故发生后附近时间的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"Welcome to TiDB" </a:t>
            </a:r>
            <a:r>
              <a:t>的日志 &lt; 即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TiDB server </a:t>
            </a:r>
            <a:r>
              <a:t>发生重启 &gt; )</a:t>
            </a:r>
          </a:p>
          <a:p>
            <a:pPr lvl="1"/>
            <a:r>
              <a:rPr sz="1400" b="1">
                <a:solidFill>
                  <a:schemeClr val="accent1"/>
                </a:solidFill>
                <a:latin typeface="Courier New"/>
              </a:rPr>
              <a:t>tidb_stderr.log </a:t>
            </a:r>
            <a:r>
              <a:t>（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grep </a:t>
            </a:r>
            <a:r>
              <a:t>到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fatal error</a:t>
            </a:r>
            <a:r>
              <a:t>: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"runtime: out of memory" </a:t>
            </a:r>
            <a:r>
              <a:t>或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"cannot allocate memory" </a:t>
            </a:r>
            <a:r>
              <a:t>）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sz="900">
                <a:latin typeface="Courier New"/>
              </a:rPr>
              <a:t>ERROR 2013 (HY000): Lost connection to MySQL server during query
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TiDB Server OOM 的诊断方法（二）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rPr sz="1400" b="1">
                <a:solidFill>
                  <a:schemeClr val="accent1"/>
                </a:solidFill>
                <a:latin typeface="Courier New"/>
              </a:rPr>
              <a:t>Grafana </a:t>
            </a:r>
            <a:r>
              <a:t>监控</a:t>
            </a:r>
          </a:p>
          <a:p>
            <a:pPr lvl="1"/>
            <a:r>
              <a:rPr sz="1400" b="1">
                <a:solidFill>
                  <a:schemeClr val="accent1"/>
                </a:solidFill>
                <a:latin typeface="Courier New"/>
              </a:rPr>
              <a:t>TiDB --&gt; Server --&gt; Memory Usage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5" name="Picture 4" descr="23-diagnosis-02-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834" y="1597473"/>
            <a:ext cx="4595973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TiDB Server OOM 的诊断方法（三）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rPr sz="1400" b="1">
                <a:solidFill>
                  <a:schemeClr val="accent1"/>
                </a:solidFill>
                <a:latin typeface="Courier New"/>
              </a:rPr>
              <a:t>Grafana </a:t>
            </a:r>
            <a:r>
              <a:t>监控</a:t>
            </a:r>
          </a:p>
          <a:p>
            <a:r>
              <a:rPr sz="1400" b="1">
                <a:solidFill>
                  <a:schemeClr val="accent1"/>
                </a:solidFill>
                <a:latin typeface="Courier New"/>
              </a:rPr>
              <a:t>TiDB --&gt; Server --&gt; Uptime</a:t>
            </a:r>
            <a:r>
              <a:t>，和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『Memory Usage』 </a:t>
            </a:r>
            <a:r>
              <a:t>配合一起使用，确认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TiDB Server </a:t>
            </a:r>
            <a:r>
              <a:t>实例的运行情况，观察是否同时有内存使用率飙高的情况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5" name="Picture 4" descr="23-diagnosis-03-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848" y="1803181"/>
            <a:ext cx="5799745" cy="216047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造成 TiDB Server OOM 的原因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rPr sz="1400" b="1">
                <a:solidFill>
                  <a:schemeClr val="accent1"/>
                </a:solidFill>
                <a:latin typeface="Courier New"/>
              </a:rPr>
              <a:t>SQL </a:t>
            </a:r>
            <a:r>
              <a:t>语句的执行</a:t>
            </a:r>
          </a:p>
          <a:p>
            <a:r>
              <a:rPr sz="1400" b="1">
                <a:solidFill>
                  <a:schemeClr val="accent1"/>
                </a:solidFill>
                <a:latin typeface="Courier New"/>
              </a:rPr>
              <a:t>Golang </a:t>
            </a:r>
            <a:r>
              <a:t>内存释放机制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Grafana TiDB-Runtime 监控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rPr sz="1400" b="1">
                <a:solidFill>
                  <a:schemeClr val="accent1"/>
                </a:solidFill>
                <a:latin typeface="Courier New"/>
              </a:rPr>
              <a:t>TiDB-Runtime --&gt; Memroy Usage</a:t>
            </a:r>
            <a:r>
              <a:t>，确认造成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TiDB Server OOM </a:t>
            </a:r>
            <a:r>
              <a:t>的原因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5" name="Picture 4" descr="23-monitor-01-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012" y="1492512"/>
            <a:ext cx="6870138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定位内存占用大的 SQL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rPr sz="1400" b="1">
                <a:solidFill>
                  <a:schemeClr val="accent1"/>
                </a:solidFill>
                <a:latin typeface="Courier New"/>
              </a:rPr>
              <a:t>TiDB Dashboard </a:t>
            </a:r>
            <a:r>
              <a:t>慢查询</a:t>
            </a:r>
          </a:p>
          <a:p>
            <a:r>
              <a:rPr sz="1400" b="1">
                <a:solidFill>
                  <a:schemeClr val="accent1"/>
                </a:solidFill>
                <a:latin typeface="Courier New"/>
              </a:rPr>
              <a:t>TiDB Dashboard SQL </a:t>
            </a:r>
            <a:r>
              <a:t>语句分析</a:t>
            </a:r>
          </a:p>
          <a:p>
            <a:r>
              <a:rPr sz="1400" b="1">
                <a:solidFill>
                  <a:schemeClr val="accent1"/>
                </a:solidFill>
                <a:latin typeface="Courier New"/>
              </a:rPr>
              <a:t>TiDB Server </a:t>
            </a:r>
            <a:r>
              <a:t>日志中的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expensive query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TiDB Dashboard 慢查询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t>将时间调整到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TiDB Server OOM </a:t>
            </a:r>
            <a:r>
              <a:t>前，并按照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Max Memory </a:t>
            </a:r>
            <a:r>
              <a:t>进行排序，可以找到集群中消耗内存较大的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SQL </a:t>
            </a:r>
            <a:r>
              <a:t>语句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5" name="Picture 4" descr="23-slow-requery-01-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012" y="1563598"/>
            <a:ext cx="7461504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TiDB Dashboard SQL 语句分析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t>将时间调整到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TiDB Server OOM </a:t>
            </a:r>
            <a:r>
              <a:t>前，并按照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Max Memory </a:t>
            </a:r>
            <a:r>
              <a:t>进行排序，可以找到集群中消耗内存较大的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SQL </a:t>
            </a:r>
            <a:r>
              <a:t>语句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5" name="Picture 4" descr="23-SQL-01-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713" y="1645077"/>
            <a:ext cx="7624275" cy="230846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TiDB Server 日志 - expensive query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t>当一条语句在执行过程中达到资源使用阈值时（执行时间&lt;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tidb_expensive_query_time_threshold </a:t>
            </a:r>
            <a:r>
              <a:t>&gt;/使用内存量&lt;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mem-quota-query </a:t>
            </a:r>
            <a:r>
              <a:t>&gt;），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TiDB </a:t>
            </a:r>
            <a:r>
              <a:t>会即时将这条语句的相关信息写入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tidb-server </a:t>
            </a:r>
            <a:r>
              <a:t>日志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537895" y="1707887"/>
            <a:ext cx="8280400" cy="1358509"/>
          </a:xfrm>
        </p:spPr>
        <p:txBody>
          <a:bodyPr/>
          <a:lstStyle/>
          <a:p>
            <a:r>
              <a:rPr sz="900" dirty="0">
                <a:latin typeface="Courier New"/>
              </a:rPr>
              <a:t>[2020/02/05 15:32:25.096 +08:00] [WARN] [expensivequery.go:167] [</a:t>
            </a:r>
            <a:r>
              <a:rPr sz="900" dirty="0" err="1">
                <a:latin typeface="Courier New"/>
              </a:rPr>
              <a:t>expensive_query</a:t>
            </a:r>
            <a:r>
              <a:rPr sz="900" dirty="0">
                <a:latin typeface="Courier New"/>
              </a:rPr>
              <a:t>] [</a:t>
            </a:r>
            <a:r>
              <a:rPr sz="900" dirty="0" err="1">
                <a:latin typeface="Courier New"/>
              </a:rPr>
              <a:t>cost_time</a:t>
            </a:r>
            <a:r>
              <a:rPr sz="900" dirty="0">
                <a:latin typeface="Courier New"/>
              </a:rPr>
              <a:t>=60.008338935s] [</a:t>
            </a:r>
            <a:r>
              <a:rPr sz="900" dirty="0" err="1">
                <a:latin typeface="Courier New"/>
              </a:rPr>
              <a:t>wait_time</a:t>
            </a:r>
            <a:r>
              <a:rPr sz="900" dirty="0">
                <a:latin typeface="Courier New"/>
              </a:rPr>
              <a:t>=0s] [</a:t>
            </a:r>
            <a:r>
              <a:rPr sz="900" dirty="0" err="1">
                <a:latin typeface="Courier New"/>
              </a:rPr>
              <a:t>request_count</a:t>
            </a:r>
            <a:r>
              <a:rPr sz="900" dirty="0">
                <a:latin typeface="Courier New"/>
              </a:rPr>
              <a:t>=1] [</a:t>
            </a:r>
            <a:r>
              <a:rPr sz="900" dirty="0" err="1">
                <a:latin typeface="Courier New"/>
              </a:rPr>
              <a:t>total_keys</a:t>
            </a:r>
            <a:r>
              <a:rPr sz="900" dirty="0">
                <a:latin typeface="Courier New"/>
              </a:rPr>
              <a:t>=70] [</a:t>
            </a:r>
            <a:r>
              <a:rPr sz="900" dirty="0" err="1">
                <a:latin typeface="Courier New"/>
              </a:rPr>
              <a:t>process_keys</a:t>
            </a:r>
            <a:r>
              <a:rPr sz="900" dirty="0">
                <a:latin typeface="Courier New"/>
              </a:rPr>
              <a:t>=65] [</a:t>
            </a:r>
            <a:r>
              <a:rPr sz="900" dirty="0" err="1">
                <a:latin typeface="Courier New"/>
              </a:rPr>
              <a:t>num_cop_tasks</a:t>
            </a:r>
            <a:r>
              <a:rPr sz="900" dirty="0">
                <a:latin typeface="Courier New"/>
              </a:rPr>
              <a:t>=1] [</a:t>
            </a:r>
            <a:r>
              <a:rPr sz="900" dirty="0" err="1">
                <a:latin typeface="Courier New"/>
              </a:rPr>
              <a:t>process_avg_time</a:t>
            </a:r>
            <a:r>
              <a:rPr sz="900" dirty="0">
                <a:latin typeface="Courier New"/>
              </a:rPr>
              <a:t>=0s] [process_p90_time=0s] [</a:t>
            </a:r>
            <a:r>
              <a:rPr sz="900" dirty="0" err="1">
                <a:latin typeface="Courier New"/>
              </a:rPr>
              <a:t>process_max_time</a:t>
            </a:r>
            <a:r>
              <a:rPr sz="900" dirty="0">
                <a:latin typeface="Courier New"/>
              </a:rPr>
              <a:t>=0s] [</a:t>
            </a:r>
            <a:r>
              <a:rPr sz="900" dirty="0" err="1">
                <a:latin typeface="Courier New"/>
              </a:rPr>
              <a:t>process_max_addr</a:t>
            </a:r>
            <a:r>
              <a:rPr sz="900" dirty="0">
                <a:latin typeface="Courier New"/>
              </a:rPr>
              <a:t>=10.0.1.9:20160] [</a:t>
            </a:r>
            <a:r>
              <a:rPr sz="900" dirty="0" err="1">
                <a:latin typeface="Courier New"/>
              </a:rPr>
              <a:t>wait_avg_time</a:t>
            </a:r>
            <a:r>
              <a:rPr sz="900" dirty="0">
                <a:latin typeface="Courier New"/>
              </a:rPr>
              <a:t>=0.002s] [wait_p90_time=0.002s] [</a:t>
            </a:r>
            <a:r>
              <a:rPr sz="900" dirty="0" err="1">
                <a:latin typeface="Courier New"/>
              </a:rPr>
              <a:t>wait_max_time</a:t>
            </a:r>
            <a:r>
              <a:rPr sz="900" dirty="0">
                <a:latin typeface="Courier New"/>
              </a:rPr>
              <a:t>=0.002s] [</a:t>
            </a:r>
            <a:r>
              <a:rPr sz="900" dirty="0" err="1">
                <a:latin typeface="Courier New"/>
              </a:rPr>
              <a:t>wait_max_addr</a:t>
            </a:r>
            <a:r>
              <a:rPr sz="900" dirty="0">
                <a:latin typeface="Courier New"/>
              </a:rPr>
              <a:t>=10.0.1.9:20160] [stats=</a:t>
            </a:r>
            <a:r>
              <a:rPr sz="900" dirty="0" err="1">
                <a:latin typeface="Courier New"/>
              </a:rPr>
              <a:t>t:pseudo</a:t>
            </a:r>
            <a:r>
              <a:rPr sz="900" dirty="0">
                <a:latin typeface="Courier New"/>
              </a:rPr>
              <a:t>] [</a:t>
            </a:r>
            <a:r>
              <a:rPr sz="900" dirty="0" err="1">
                <a:latin typeface="Courier New"/>
              </a:rPr>
              <a:t>conn_id</a:t>
            </a:r>
            <a:r>
              <a:rPr sz="900" dirty="0">
                <a:latin typeface="Courier New"/>
              </a:rPr>
              <a:t>=60026] [user=root] [database=test] [</a:t>
            </a:r>
            <a:r>
              <a:rPr sz="900" dirty="0" err="1">
                <a:latin typeface="Courier New"/>
              </a:rPr>
              <a:t>table_ids</a:t>
            </a:r>
            <a:r>
              <a:rPr sz="900" dirty="0">
                <a:latin typeface="Courier New"/>
              </a:rPr>
              <a:t>="[122]"] [</a:t>
            </a:r>
            <a:r>
              <a:rPr sz="900" dirty="0" err="1">
                <a:latin typeface="Courier New"/>
              </a:rPr>
              <a:t>txn_start_ts</a:t>
            </a:r>
            <a:r>
              <a:rPr sz="900" dirty="0">
                <a:latin typeface="Courier New"/>
              </a:rPr>
              <a:t>=414420273735139329] [</a:t>
            </a:r>
            <a:r>
              <a:rPr sz="900" dirty="0" err="1">
                <a:latin typeface="Courier New"/>
              </a:rPr>
              <a:t>mem_max</a:t>
            </a:r>
            <a:r>
              <a:rPr sz="900" dirty="0">
                <a:latin typeface="Courier New"/>
              </a:rPr>
              <a:t>="1035 Bytes (1.0107421875 KB)"] [</a:t>
            </a:r>
            <a:r>
              <a:rPr sz="900" dirty="0" err="1">
                <a:latin typeface="Courier New"/>
              </a:rPr>
              <a:t>sql</a:t>
            </a:r>
            <a:r>
              <a:rPr sz="900" dirty="0">
                <a:latin typeface="Courier New"/>
              </a:rPr>
              <a:t>="insert into t select sleep(1) from t"]
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缓解 TiDB Server OOM 的措施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rPr sz="1400" b="1">
                <a:solidFill>
                  <a:schemeClr val="accent1"/>
                </a:solidFill>
                <a:latin typeface="Courier New"/>
              </a:rPr>
              <a:t>SQL </a:t>
            </a:r>
            <a:r>
              <a:t>优化，减少非必要返回的数据量</a:t>
            </a:r>
          </a:p>
          <a:p>
            <a:r>
              <a:t>减少大事务，将大事务拆分为小事务</a:t>
            </a:r>
          </a:p>
          <a:p>
            <a:r>
              <a:t>调整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TiDB Server </a:t>
            </a:r>
            <a:r>
              <a:t>相关参数，来限制单条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SQL </a:t>
            </a:r>
            <a:r>
              <a:t>内存的使用</a:t>
            </a:r>
          </a:p>
          <a:p>
            <a:r>
              <a:t>其他缓解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TiDB Server OOM </a:t>
            </a:r>
            <a:r>
              <a:t>的方法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SQL 优化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rPr sz="1400" b="1">
                <a:solidFill>
                  <a:schemeClr val="accent1"/>
                </a:solidFill>
                <a:latin typeface="Courier New"/>
              </a:rPr>
              <a:t>SQL </a:t>
            </a:r>
            <a:r>
              <a:t>业务逻辑优化</a:t>
            </a:r>
          </a:p>
          <a:p>
            <a:pPr lvl="1"/>
            <a:r>
              <a:rPr sz="1400" b="1">
                <a:solidFill>
                  <a:schemeClr val="accent1"/>
                </a:solidFill>
                <a:latin typeface="Courier New"/>
              </a:rPr>
              <a:t>TiDB Dashboard </a:t>
            </a:r>
            <a:r>
              <a:t>慢查询</a:t>
            </a:r>
          </a:p>
          <a:p>
            <a:pPr lvl="1"/>
            <a:r>
              <a:rPr sz="1400" b="1">
                <a:solidFill>
                  <a:schemeClr val="accent1"/>
                </a:solidFill>
                <a:latin typeface="Courier New"/>
              </a:rPr>
              <a:t>TiDB Dashboard SQL </a:t>
            </a:r>
            <a:r>
              <a:t>语句分析</a:t>
            </a:r>
          </a:p>
          <a:p>
            <a:pPr lvl="1"/>
            <a:r>
              <a:rPr sz="1400" b="1">
                <a:solidFill>
                  <a:schemeClr val="accent1"/>
                </a:solidFill>
                <a:latin typeface="Courier New"/>
              </a:rPr>
              <a:t>TiDB Server </a:t>
            </a:r>
            <a:r>
              <a:t>日志中的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expensive query </a:t>
            </a:r>
          </a:p>
          <a:p>
            <a:r>
              <a:t>执行计划优化</a:t>
            </a:r>
          </a:p>
          <a:p>
            <a:pPr lvl="1"/>
            <a:r>
              <a:t>优化器没有选择最优执行计划</a:t>
            </a:r>
          </a:p>
          <a:p>
            <a:pPr lvl="1"/>
            <a:r>
              <a:t>未创建必要索引</a:t>
            </a:r>
          </a:p>
          <a:p>
            <a:pPr lvl="1"/>
            <a:r>
              <a:t>执行计划准确，但内存占用高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拆分大事务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t>建议将大事务拆分为小事务，在一定程度上，提高事务提交成功的概率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dirty="0"/>
          </a:p>
        </p:txBody>
      </p:sp>
      <p:pic>
        <p:nvPicPr>
          <p:cNvPr id="5" name="Picture 4" descr="23-split-01-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012" y="1376094"/>
            <a:ext cx="5636788" cy="251291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调整 TiDB Server 参数（一）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t>单条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SQL </a:t>
            </a:r>
            <a:r>
              <a:t>占用的最大内存 &amp; 超出最大内存后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SQL </a:t>
            </a:r>
            <a:r>
              <a:t>的行为</a:t>
            </a:r>
          </a:p>
          <a:p>
            <a:pPr lvl="1"/>
            <a:r>
              <a:rPr sz="1400" b="1">
                <a:solidFill>
                  <a:schemeClr val="accent1"/>
                </a:solidFill>
                <a:latin typeface="Courier New"/>
              </a:rPr>
              <a:t>mem-quota-query </a:t>
            </a:r>
          </a:p>
          <a:p>
            <a:pPr lvl="1"/>
            <a:r>
              <a:rPr sz="1400" b="1">
                <a:solidFill>
                  <a:schemeClr val="accent1"/>
                </a:solidFill>
                <a:latin typeface="Courier New"/>
              </a:rPr>
              <a:t>oom-action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调整 TiDB Server 参数（二）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t>启用临时磁盘</a:t>
            </a:r>
          </a:p>
          <a:p>
            <a:pPr lvl="1"/>
            <a:r>
              <a:rPr sz="1400" b="1">
                <a:solidFill>
                  <a:schemeClr val="accent1"/>
                </a:solidFill>
                <a:latin typeface="Courier New"/>
              </a:rPr>
              <a:t>oom-use-tmp-storage </a:t>
            </a:r>
          </a:p>
          <a:p>
            <a:pPr lvl="1"/>
            <a:r>
              <a:rPr sz="1400" b="1">
                <a:solidFill>
                  <a:schemeClr val="accent1"/>
                </a:solidFill>
                <a:latin typeface="Courier New"/>
              </a:rPr>
              <a:t>tmp-storage-path </a:t>
            </a:r>
          </a:p>
          <a:p>
            <a:pPr lvl="1"/>
            <a:r>
              <a:rPr sz="1400" b="1">
                <a:solidFill>
                  <a:schemeClr val="accent1"/>
                </a:solidFill>
                <a:latin typeface="Courier New"/>
              </a:rPr>
              <a:t>tmp-storage-quota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5" name="Picture 4" descr="23-parameter-02-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916" y="1930820"/>
            <a:ext cx="2913585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其他减少内存占用的方法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t>调整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GO </a:t>
            </a:r>
            <a:r>
              <a:t>内存释放策略</a:t>
            </a:r>
          </a:p>
          <a:p>
            <a:pPr lvl="1"/>
            <a:r>
              <a:rPr sz="1400" b="1">
                <a:solidFill>
                  <a:schemeClr val="accent1"/>
                </a:solidFill>
                <a:latin typeface="Courier New"/>
              </a:rPr>
              <a:t>GO </a:t>
            </a:r>
            <a:r>
              <a:t>的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Runtime </a:t>
            </a:r>
            <a:r>
              <a:t>在释放内存返回到内核时，在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Linux </a:t>
            </a:r>
            <a:r>
              <a:t>平台下有以下两种策略：</a:t>
            </a:r>
          </a:p>
          <a:p>
            <a:pPr lvl="2"/>
            <a:r>
              <a:rPr sz="1400" b="1">
                <a:solidFill>
                  <a:schemeClr val="accent1"/>
                </a:solidFill>
                <a:latin typeface="Courier New"/>
              </a:rPr>
              <a:t>MADV_DONTNEED </a:t>
            </a:r>
          </a:p>
          <a:p>
            <a:pPr lvl="2"/>
            <a:r>
              <a:rPr sz="1400" b="1">
                <a:solidFill>
                  <a:schemeClr val="accent1"/>
                </a:solidFill>
                <a:latin typeface="Courier New"/>
              </a:rPr>
              <a:t>MADV_FREE </a:t>
            </a:r>
          </a:p>
          <a:p>
            <a:pPr lvl="1"/>
            <a:r>
              <a:t>在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TiDB Server </a:t>
            </a:r>
            <a:r>
              <a:t>启动前添加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GODEBUG=madvdontneed=1 </a:t>
            </a:r>
            <a:r>
              <a:t>环境变量</a:t>
            </a:r>
          </a:p>
          <a:p>
            <a:r>
              <a:t>滚动重启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TiDB Server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课堂测试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t>1) 以下哪些因素，会引起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TiDB Server </a:t>
            </a:r>
            <a:r>
              <a:t>内存使用异常？（请选 3 项）</a:t>
            </a:r>
          </a:p>
          <a:p>
            <a:pPr lvl="1"/>
            <a:r>
              <a:t>A.大事务造成内存放大</a:t>
            </a:r>
          </a:p>
          <a:p>
            <a:pPr lvl="1"/>
            <a:r>
              <a:t>B.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SQL </a:t>
            </a:r>
            <a:r>
              <a:t>执行计划错乱造成返回给 TiDB 大量非必要数据</a:t>
            </a:r>
          </a:p>
          <a:p>
            <a:pPr lvl="1"/>
            <a:r>
              <a:t>C.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GO </a:t>
            </a:r>
            <a:r>
              <a:t>的内存回收机制，也可能导致内存占用量呈现异常的情况</a:t>
            </a:r>
          </a:p>
          <a:p>
            <a:pPr lvl="1"/>
            <a:r>
              <a:t>D.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ADD Index </a:t>
            </a:r>
            <a:r>
              <a:t>操作，在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write reorg </a:t>
            </a:r>
            <a:r>
              <a:t>阶段也会大量占用内存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课堂测试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t>2) 在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TiDB Server </a:t>
            </a:r>
            <a:r>
              <a:t>中，调整哪些参数，可以限制单条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SQL </a:t>
            </a:r>
            <a:r>
              <a:t>的内存用量？（请选 2 项）</a:t>
            </a:r>
          </a:p>
          <a:p>
            <a:pPr lvl="1"/>
            <a:r>
              <a:t>A.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mem-quota-query </a:t>
            </a:r>
            <a:r>
              <a:t>来设置单条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SQL </a:t>
            </a:r>
            <a:r>
              <a:t>语句可以占用的最大内存阈值</a:t>
            </a:r>
          </a:p>
          <a:p>
            <a:pPr lvl="1"/>
            <a:r>
              <a:t>B.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oom-use-tmp-storage </a:t>
            </a:r>
            <a:r>
              <a:t>开启临时磁盘功能</a:t>
            </a:r>
          </a:p>
          <a:p>
            <a:pPr lvl="1"/>
            <a:r>
              <a:t>C.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rocksdb.defaultcf.block-cache-size </a:t>
            </a:r>
            <a:r>
              <a:t>调整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RocksDB defaultcf </a:t>
            </a:r>
            <a:r>
              <a:t>的内存占用量</a:t>
            </a:r>
          </a:p>
          <a:p>
            <a:pPr lvl="1"/>
            <a:r>
              <a:t>D.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rocksdb.writecf.block-cache-size </a:t>
            </a:r>
            <a:r>
              <a:t>调整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RocksDB writecf </a:t>
            </a:r>
            <a:r>
              <a:t>的内存占用量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课程小结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/>
          </a:p>
          <a:p>
            <a:r>
              <a:t>掌握判断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TiDB Server OOM </a:t>
            </a:r>
            <a:r>
              <a:t>现象方法</a:t>
            </a:r>
          </a:p>
          <a:p>
            <a:r>
              <a:t>诊断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TiDB Server OOM </a:t>
            </a:r>
            <a:r>
              <a:t>原因</a:t>
            </a:r>
          </a:p>
          <a:p>
            <a:r>
              <a:t>掌握缓解</a:t>
            </a:r>
            <a:r>
              <a:rPr sz="1400" b="1">
                <a:solidFill>
                  <a:schemeClr val="accent1"/>
                </a:solidFill>
                <a:latin typeface="Courier New"/>
              </a:rPr>
              <a:t> TiDB Server OOM </a:t>
            </a:r>
            <a:r>
              <a:t>的措施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Thanks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自定义 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F8600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3285</TotalTime>
  <Words>1498</Words>
  <Application>Microsoft Office PowerPoint</Application>
  <PresentationFormat>全屏显示(16:9)</PresentationFormat>
  <Paragraphs>137</Paragraphs>
  <Slides>22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Helvetica Neue</vt:lpstr>
      <vt:lpstr>PingFang SC Regular</vt:lpstr>
      <vt:lpstr>Arial</vt:lpstr>
      <vt:lpstr>Courier New</vt:lpstr>
      <vt:lpstr>Wingdings</vt:lpstr>
      <vt:lpstr>Simple Light</vt:lpstr>
      <vt:lpstr>数据库 OOM 问题诊断及处理之 TiDB Server</vt:lpstr>
      <vt:lpstr>课程目标</vt:lpstr>
      <vt:lpstr>TiDB Server OOM 对业务的影响</vt:lpstr>
      <vt:lpstr>TiDB Server OOM 的诊断方法（一）</vt:lpstr>
      <vt:lpstr>TiDB Server OOM 的诊断方法（二）</vt:lpstr>
      <vt:lpstr>TiDB Server OOM 的诊断方法（三）</vt:lpstr>
      <vt:lpstr>造成 TiDB Server OOM 的原因</vt:lpstr>
      <vt:lpstr>Grafana TiDB-Runtime 监控</vt:lpstr>
      <vt:lpstr>定位内存占用大的 SQL</vt:lpstr>
      <vt:lpstr>TiDB Dashboard 慢查询</vt:lpstr>
      <vt:lpstr>TiDB Dashboard SQL 语句分析</vt:lpstr>
      <vt:lpstr>TiDB Server 日志 - expensive query</vt:lpstr>
      <vt:lpstr>缓解 TiDB Server OOM 的措施</vt:lpstr>
      <vt:lpstr>SQL 优化</vt:lpstr>
      <vt:lpstr>拆分大事务</vt:lpstr>
      <vt:lpstr>调整 TiDB Server 参数（一）</vt:lpstr>
      <vt:lpstr>调整 TiDB Server 参数（二）</vt:lpstr>
      <vt:lpstr>其他减少内存占用的方法</vt:lpstr>
      <vt:lpstr>课堂测试</vt:lpstr>
      <vt:lpstr>课堂测试</vt:lpstr>
      <vt:lpstr>课程小结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97</cp:revision>
  <dcterms:modified xsi:type="dcterms:W3CDTF">2022-01-23T04:58:15Z</dcterms:modified>
</cp:coreProperties>
</file>